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g" ContentType="image/jpg"/>
  <Override PartName="/ppt/media/image4.jpg" ContentType="image/jpg"/>
  <Override PartName="/ppt/notesSlides/notesSlide3.xml" ContentType="application/vnd.openxmlformats-officedocument.presentationml.notesSlide+xml"/>
  <Override PartName="/ppt/media/image5.jpg" ContentType="image/jpg"/>
  <Override PartName="/ppt/notesSlides/notesSlide4.xml" ContentType="application/vnd.openxmlformats-officedocument.presentationml.notesSlide+xml"/>
  <Override PartName="/ppt/media/image6.jpg" ContentType="image/jpg"/>
  <Override PartName="/ppt/media/image7.jpg" ContentType="image/jpg"/>
  <Override PartName="/ppt/media/image8.jpg" ContentType="image/jpg"/>
  <Override PartName="/ppt/media/image9.jpg" ContentType="image/jpg"/>
  <Override PartName="/ppt/media/image10.jpg" ContentType="image/jpg"/>
  <Override PartName="/ppt/media/image11.jpg" ContentType="image/jpg"/>
  <Override PartName="/ppt/media/image12.jpg" ContentType="image/jpg"/>
  <Override PartName="/ppt/media/image13.jpg" ContentType="image/jpg"/>
  <Override PartName="/ppt/notesSlides/notesSlide5.xml" ContentType="application/vnd.openxmlformats-officedocument.presentationml.notesSlide+xml"/>
  <Override PartName="/ppt/media/image14.jpg" ContentType="image/jpg"/>
  <Override PartName="/ppt/media/image15.jpg" ContentType="image/jpg"/>
  <Override PartName="/ppt/notesSlides/notesSlide6.xml" ContentType="application/vnd.openxmlformats-officedocument.presentationml.notesSlide+xml"/>
  <Override PartName="/ppt/media/image18.jpg" ContentType="image/jpg"/>
  <Override PartName="/ppt/notesSlides/notesSlide7.xml" ContentType="application/vnd.openxmlformats-officedocument.presentationml.notesSlide+xml"/>
  <Override PartName="/ppt/media/image19.jpg" ContentType="image/jpg"/>
  <Override PartName="/ppt/notesSlides/notesSlide8.xml" ContentType="application/vnd.openxmlformats-officedocument.presentationml.notesSlide+xml"/>
  <Override PartName="/ppt/media/image20.jpg" ContentType="image/jpg"/>
  <Override PartName="/ppt/media/image21.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2" r:id="rId2"/>
  </p:sldMasterIdLst>
  <p:notesMasterIdLst>
    <p:notesMasterId r:id="rId30"/>
  </p:notesMasterIdLst>
  <p:sldIdLst>
    <p:sldId id="256" r:id="rId3"/>
    <p:sldId id="277" r:id="rId4"/>
    <p:sldId id="278" r:id="rId5"/>
    <p:sldId id="279" r:id="rId6"/>
    <p:sldId id="280" r:id="rId7"/>
    <p:sldId id="281" r:id="rId8"/>
    <p:sldId id="282" r:id="rId9"/>
    <p:sldId id="283" r:id="rId10"/>
    <p:sldId id="284" r:id="rId11"/>
    <p:sldId id="285" r:id="rId12"/>
    <p:sldId id="286" r:id="rId13"/>
    <p:sldId id="260" r:id="rId14"/>
    <p:sldId id="261" r:id="rId15"/>
    <p:sldId id="262" r:id="rId16"/>
    <p:sldId id="263" r:id="rId17"/>
    <p:sldId id="264" r:id="rId18"/>
    <p:sldId id="274" r:id="rId19"/>
    <p:sldId id="266" r:id="rId20"/>
    <p:sldId id="267" r:id="rId21"/>
    <p:sldId id="268" r:id="rId22"/>
    <p:sldId id="269" r:id="rId23"/>
    <p:sldId id="270" r:id="rId24"/>
    <p:sldId id="275" r:id="rId25"/>
    <p:sldId id="276" r:id="rId26"/>
    <p:sldId id="271" r:id="rId27"/>
    <p:sldId id="272" r:id="rId28"/>
    <p:sldId id="27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19" autoAdjust="0"/>
  </p:normalViewPr>
  <p:slideViewPr>
    <p:cSldViewPr snapToGrid="0">
      <p:cViewPr varScale="1">
        <p:scale>
          <a:sx n="64" d="100"/>
          <a:sy n="64" d="100"/>
        </p:scale>
        <p:origin x="13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a7acbcce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2a7acbcce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a5c706af5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Information and Bits</a:t>
            </a:r>
          </a:p>
          <a:p>
            <a:pPr marL="0" lvl="0" indent="0" algn="l" rtl="0">
              <a:spcBef>
                <a:spcPts val="0"/>
              </a:spcBef>
              <a:spcAft>
                <a:spcPts val="0"/>
              </a:spcAft>
              <a:buNone/>
            </a:pPr>
            <a:r>
              <a:rPr lang="en-US" b="1" dirty="0"/>
              <a:t>Storage</a:t>
            </a:r>
            <a:r>
              <a:rPr lang="en-US" dirty="0"/>
              <a:t>: Programs (like </a:t>
            </a:r>
            <a:r>
              <a:rPr lang="en-US" sz="1100" b="0" i="0" u="none" strike="noStrike" cap="none" dirty="0">
                <a:solidFill>
                  <a:srgbClr val="000000"/>
                </a:solidFill>
                <a:latin typeface="Arial"/>
                <a:ea typeface="Arial"/>
                <a:cs typeface="Arial"/>
                <a:sym typeface="Arial"/>
              </a:rPr>
              <a:t>hello.cpp</a:t>
            </a:r>
            <a:r>
              <a:rPr lang="en-US" dirty="0"/>
              <a:t>) are stored as sequences of bits (0s and 1s) organized into 8-bit bytes representing text characters.</a:t>
            </a:r>
          </a:p>
          <a:p>
            <a:pPr marL="0" lvl="0" indent="0" algn="l" rtl="0">
              <a:spcBef>
                <a:spcPts val="0"/>
              </a:spcBef>
              <a:spcAft>
                <a:spcPts val="0"/>
              </a:spcAft>
              <a:buNone/>
            </a:pPr>
            <a:r>
              <a:rPr lang="en-US" b="1" dirty="0"/>
              <a:t>Context</a:t>
            </a:r>
            <a:r>
              <a:rPr lang="en-US" dirty="0"/>
              <a:t>: The only difference between data objects (integers, strings, or instructions) is the context in which those bits are viewed.</a:t>
            </a:r>
          </a:p>
          <a:p>
            <a:pPr marL="0" lvl="0" indent="0" algn="l" rtl="0">
              <a:spcBef>
                <a:spcPts val="0"/>
              </a:spcBef>
              <a:spcAft>
                <a:spcPts val="0"/>
              </a:spcAft>
              <a:buNone/>
            </a:pPr>
            <a:endParaRPr dirty="0"/>
          </a:p>
        </p:txBody>
      </p:sp>
      <p:sp>
        <p:nvSpPr>
          <p:cNvPr id="153" name="Google Shape;153;g2a5c706af5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adb3ffc61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What about characters?</a:t>
            </a:r>
          </a:p>
          <a:p>
            <a:pPr marL="158750" indent="0">
              <a:buNone/>
            </a:pPr>
            <a:r>
              <a:rPr lang="en-US" dirty="0"/>
              <a:t>Comparison of ASCII and Unicode. </a:t>
            </a:r>
          </a:p>
          <a:p>
            <a:pPr marL="158750" indent="0">
              <a:buNone/>
            </a:pPr>
            <a:endParaRPr lang="en-US" dirty="0"/>
          </a:p>
          <a:p>
            <a:pPr marL="158750" indent="0">
              <a:buNone/>
            </a:pPr>
            <a:r>
              <a:rPr lang="en-US" b="1" dirty="0"/>
              <a:t>ASCII</a:t>
            </a:r>
            <a:r>
              <a:rPr lang="en-US" dirty="0"/>
              <a:t> is described as 1 byte with 128 characters, shown with a table mapping characters like 'A' to code 65. </a:t>
            </a:r>
          </a:p>
          <a:p>
            <a:pPr marL="158750" indent="0">
              <a:buNone/>
            </a:pPr>
            <a:endParaRPr lang="en-US" dirty="0"/>
          </a:p>
          <a:p>
            <a:pPr marL="158750" indent="0">
              <a:buNone/>
            </a:pPr>
            <a:r>
              <a:rPr lang="en-US" b="1" dirty="0"/>
              <a:t>Unicode</a:t>
            </a:r>
            <a:r>
              <a:rPr lang="en-US" dirty="0"/>
              <a:t> is described as variable length with 120,000 characters covering all world languages, shown with a table mapping various international symbols and mathematical operators to hexadecimal codes.</a:t>
            </a:r>
          </a:p>
          <a:p>
            <a:pPr marL="0" lvl="0" indent="0" algn="l" rtl="0">
              <a:spcBef>
                <a:spcPts val="0"/>
              </a:spcBef>
              <a:spcAft>
                <a:spcPts val="0"/>
              </a:spcAft>
              <a:buNone/>
            </a:pPr>
            <a:endParaRPr dirty="0"/>
          </a:p>
        </p:txBody>
      </p:sp>
      <p:sp>
        <p:nvSpPr>
          <p:cNvPr id="166" name="Google Shape;166;g2adb3ffc61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adb3ffc61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2adb3ffc61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100E6DB-A23A-58C6-4BD3-4D027A4A6C55}"/>
            </a:ext>
          </a:extLst>
        </p:cNvPr>
        <p:cNvGrpSpPr/>
        <p:nvPr/>
      </p:nvGrpSpPr>
      <p:grpSpPr>
        <a:xfrm>
          <a:off x="0" y="0"/>
          <a:ext cx="0" cy="0"/>
          <a:chOff x="0" y="0"/>
          <a:chExt cx="0" cy="0"/>
        </a:xfrm>
      </p:grpSpPr>
      <p:sp>
        <p:nvSpPr>
          <p:cNvPr id="199" name="Google Shape;199;g2adb3ffc610_0_57:notes">
            <a:extLst>
              <a:ext uri="{FF2B5EF4-FFF2-40B4-BE49-F238E27FC236}">
                <a16:creationId xmlns:a16="http://schemas.microsoft.com/office/drawing/2014/main" id="{2ABE470F-2B06-C39A-E8F8-B25119A9A6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Compilation Workflow</a:t>
            </a:r>
          </a:p>
          <a:p>
            <a:pPr marL="0" lvl="0" indent="0" algn="l" rtl="0">
              <a:spcBef>
                <a:spcPts val="0"/>
              </a:spcBef>
              <a:spcAft>
                <a:spcPts val="0"/>
              </a:spcAft>
              <a:buNone/>
            </a:pPr>
            <a:r>
              <a:rPr lang="en-US" b="1" dirty="0"/>
              <a:t>Basic Overview:</a:t>
            </a:r>
            <a:r>
              <a:rPr lang="en-US" dirty="0"/>
              <a:t> A linear process diagram showing human-readable "Source code" (e.g., C++) passing through a "Compiler" to become "Target code" (e.g., binary machine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Detailed System:</a:t>
            </a:r>
            <a:r>
              <a:rPr lang="en-US" dirty="0"/>
              <a:t> </a:t>
            </a:r>
            <a:br>
              <a:rPr lang="en-US" dirty="0"/>
            </a:br>
            <a:r>
              <a:rPr lang="en-US" dirty="0"/>
              <a:t>A technical flow labeled "The compilation system" shows the four internal stages of translating a file (</a:t>
            </a:r>
            <a:r>
              <a:rPr lang="en-US" sz="1100" b="0" i="0" u="none" strike="noStrike" cap="none" dirty="0" err="1">
                <a:solidFill>
                  <a:srgbClr val="000000"/>
                </a:solidFill>
                <a:latin typeface="Arial"/>
                <a:ea typeface="Arial"/>
                <a:cs typeface="Arial"/>
                <a:sym typeface="Arial"/>
              </a:rPr>
              <a:t>hello.c</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Preprocessing (</a:t>
            </a:r>
            <a:r>
              <a:rPr lang="en-US" b="1" dirty="0" err="1"/>
              <a:t>cpp</a:t>
            </a:r>
            <a:r>
              <a:rPr lang="en-US" b="1" dirty="0"/>
              <a:t>)</a:t>
            </a:r>
            <a:r>
              <a:rPr lang="en-US" dirty="0"/>
              <a:t>: </a:t>
            </a:r>
            <a:br>
              <a:rPr lang="en-US" dirty="0"/>
            </a:br>
            <a:r>
              <a:rPr lang="en-US" dirty="0"/>
              <a:t>Modifies the source code based on directives starting with </a:t>
            </a:r>
            <a:r>
              <a:rPr lang="en-US" sz="1100" b="0" i="0" u="none" strike="noStrike" cap="none" dirty="0">
                <a:solidFill>
                  <a:srgbClr val="000000"/>
                </a:solidFill>
                <a:latin typeface="Arial"/>
                <a:ea typeface="Arial"/>
                <a:cs typeface="Arial"/>
                <a:sym typeface="Arial"/>
              </a:rPr>
              <a:t>#</a:t>
            </a:r>
            <a:r>
              <a:rPr lang="en-US" dirty="0"/>
              <a:t> (e.g., inserting header files). </a:t>
            </a:r>
            <a:br>
              <a:rPr lang="en-US" dirty="0"/>
            </a:br>
            <a:r>
              <a:rPr lang="en-US" dirty="0"/>
              <a:t>Results in modified source (</a:t>
            </a:r>
            <a:r>
              <a:rPr lang="en-US" sz="1100" b="0" i="0" u="none" strike="noStrike" cap="none" dirty="0" err="1">
                <a:solidFill>
                  <a:srgbClr val="000000"/>
                </a:solidFill>
                <a:latin typeface="Arial"/>
                <a:ea typeface="Arial"/>
                <a:cs typeface="Arial"/>
                <a:sym typeface="Arial"/>
              </a:rPr>
              <a:t>hello.i</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Compilation (cc1)</a:t>
            </a:r>
            <a:r>
              <a:rPr lang="en-US" dirty="0"/>
              <a:t>: </a:t>
            </a:r>
            <a:br>
              <a:rPr lang="en-US" dirty="0"/>
            </a:br>
            <a:r>
              <a:rPr lang="en-US" dirty="0"/>
              <a:t>Translates preprocessed code into assembly language, which describes low-level machine instructions.</a:t>
            </a:r>
            <a:br>
              <a:rPr lang="en-US" dirty="0"/>
            </a:br>
            <a:r>
              <a:rPr lang="en-US" dirty="0"/>
              <a:t>Translates to an assembly program (</a:t>
            </a:r>
            <a:r>
              <a:rPr lang="en-US" sz="1100" b="0" i="0" u="none" strike="noStrike" cap="none" dirty="0" err="1">
                <a:solidFill>
                  <a:srgbClr val="000000"/>
                </a:solidFill>
                <a:latin typeface="Arial"/>
                <a:ea typeface="Arial"/>
                <a:cs typeface="Arial"/>
                <a:sym typeface="Arial"/>
              </a:rPr>
              <a:t>hello.s</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Assembly (as)</a:t>
            </a:r>
            <a:r>
              <a:rPr lang="en-US" dirty="0"/>
              <a:t>: </a:t>
            </a:r>
            <a:br>
              <a:rPr lang="en-US" dirty="0"/>
            </a:br>
            <a:r>
              <a:rPr lang="en-US" dirty="0"/>
              <a:t>Translates assembly into machine language instructions, stored as a binary "relocatable object program" (</a:t>
            </a:r>
            <a:r>
              <a:rPr lang="en-US" sz="1100" b="0" i="0" u="none" strike="noStrike" cap="none" dirty="0">
                <a:solidFill>
                  <a:srgbClr val="000000"/>
                </a:solidFill>
                <a:latin typeface="Arial"/>
                <a:ea typeface="Arial"/>
                <a:cs typeface="Arial"/>
                <a:sym typeface="Arial"/>
              </a:rPr>
              <a:t>.o</a:t>
            </a:r>
            <a:r>
              <a:rPr lang="en-US" dirty="0"/>
              <a:t> file).</a:t>
            </a:r>
            <a:br>
              <a:rPr lang="en-US" dirty="0"/>
            </a:br>
            <a:r>
              <a:rPr lang="en-US" dirty="0"/>
              <a:t>Creates a relocatable object program (</a:t>
            </a:r>
            <a:r>
              <a:rPr lang="en-US" sz="1100" b="0" i="0" u="none" strike="noStrike" cap="none" dirty="0" err="1">
                <a:solidFill>
                  <a:srgbClr val="000000"/>
                </a:solidFill>
                <a:latin typeface="Arial"/>
                <a:ea typeface="Arial"/>
                <a:cs typeface="Arial"/>
                <a:sym typeface="Arial"/>
              </a:rPr>
              <a:t>hello.o</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Linker (</a:t>
            </a:r>
            <a:r>
              <a:rPr lang="en-US" b="1" dirty="0" err="1"/>
              <a:t>ld</a:t>
            </a:r>
            <a:r>
              <a:rPr lang="en-US" b="1" dirty="0"/>
              <a:t>)</a:t>
            </a:r>
            <a:r>
              <a:rPr lang="en-US" dirty="0"/>
              <a:t>: </a:t>
            </a:r>
            <a:br>
              <a:rPr lang="en-US" dirty="0"/>
            </a:br>
            <a:r>
              <a:rPr lang="en-US" dirty="0"/>
              <a:t>Merges separate object files (like your code and standard library functions like </a:t>
            </a:r>
            <a:r>
              <a:rPr lang="en-US" sz="1100" b="0" i="0" u="none" strike="noStrike" cap="none" dirty="0" err="1">
                <a:solidFill>
                  <a:srgbClr val="000000"/>
                </a:solidFill>
                <a:latin typeface="Arial"/>
                <a:ea typeface="Arial"/>
                <a:cs typeface="Arial"/>
                <a:sym typeface="Arial"/>
              </a:rPr>
              <a:t>printf</a:t>
            </a:r>
            <a:r>
              <a:rPr lang="en-US" dirty="0"/>
              <a:t>) into a single executable.</a:t>
            </a:r>
            <a:br>
              <a:rPr lang="en-US" dirty="0"/>
            </a:br>
            <a:r>
              <a:rPr lang="en-US" dirty="0"/>
              <a:t>Combines object files with system libraries (like </a:t>
            </a:r>
            <a:r>
              <a:rPr lang="en-US" sz="1100" b="0" i="0" u="none" strike="noStrike" cap="none" dirty="0" err="1">
                <a:solidFill>
                  <a:srgbClr val="000000"/>
                </a:solidFill>
                <a:latin typeface="Arial"/>
                <a:ea typeface="Arial"/>
                <a:cs typeface="Arial"/>
                <a:sym typeface="Arial"/>
              </a:rPr>
              <a:t>printf.o</a:t>
            </a:r>
            <a:r>
              <a:rPr lang="en-US" dirty="0"/>
              <a:t>) to create the final executable (</a:t>
            </a:r>
            <a:r>
              <a:rPr lang="en-US" sz="1100" b="0" i="0" u="none" strike="noStrike" cap="none" dirty="0">
                <a:solidFill>
                  <a:srgbClr val="000000"/>
                </a:solidFill>
                <a:latin typeface="Arial"/>
                <a:ea typeface="Arial"/>
                <a:cs typeface="Arial"/>
                <a:sym typeface="Arial"/>
              </a:rPr>
              <a:t>hello</a:t>
            </a:r>
            <a:r>
              <a:rPr lang="en-US" dirty="0"/>
              <a:t>).</a:t>
            </a:r>
          </a:p>
          <a:p>
            <a:pPr marL="0" lvl="0" indent="0" algn="l" rtl="0">
              <a:spcBef>
                <a:spcPts val="0"/>
              </a:spcBef>
              <a:spcAft>
                <a:spcPts val="0"/>
              </a:spcAft>
              <a:buNone/>
            </a:pPr>
            <a:endParaRPr lang="en-US" dirty="0"/>
          </a:p>
        </p:txBody>
      </p:sp>
      <p:sp>
        <p:nvSpPr>
          <p:cNvPr id="200" name="Google Shape;200;g2adb3ffc610_0_57:notes">
            <a:extLst>
              <a:ext uri="{FF2B5EF4-FFF2-40B4-BE49-F238E27FC236}">
                <a16:creationId xmlns:a16="http://schemas.microsoft.com/office/drawing/2014/main" id="{3C8F7FCD-BC8A-8317-CB39-D7BFABE34D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8982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9211d8d5d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Optimization</a:t>
            </a:r>
            <a:r>
              <a:rPr lang="en-US" dirty="0"/>
              <a:t>: </a:t>
            </a:r>
          </a:p>
          <a:p>
            <a:pPr marL="0" lvl="0" indent="0" algn="l" rtl="0">
              <a:spcBef>
                <a:spcPts val="0"/>
              </a:spcBef>
              <a:spcAft>
                <a:spcPts val="0"/>
              </a:spcAft>
              <a:buNone/>
            </a:pPr>
            <a:r>
              <a:rPr lang="en-US" dirty="0"/>
              <a:t>Understanding machine code helps in making efficient coding decisions, such as choosing between loops (while vs. for) or data structures (pointers vs. arrays).</a:t>
            </a:r>
          </a:p>
          <a:p>
            <a:pPr marL="0" lvl="0" indent="0" algn="l" rtl="0">
              <a:spcBef>
                <a:spcPts val="0"/>
              </a:spcBef>
              <a:spcAft>
                <a:spcPts val="0"/>
              </a:spcAft>
              <a:buNone/>
            </a:pPr>
            <a:endParaRPr dirty="0"/>
          </a:p>
        </p:txBody>
      </p:sp>
      <p:sp>
        <p:nvSpPr>
          <p:cNvPr id="222" name="Google Shape;222;g29211d8d5d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a5c706af5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Link-time Errors</a:t>
            </a:r>
            <a:r>
              <a:rPr lang="en-US" dirty="0"/>
              <a:t>: </a:t>
            </a:r>
          </a:p>
          <a:p>
            <a:pPr marL="0" lvl="0" indent="0" algn="l" rtl="0">
              <a:spcBef>
                <a:spcPts val="0"/>
              </a:spcBef>
              <a:spcAft>
                <a:spcPts val="0"/>
              </a:spcAft>
              <a:buNone/>
            </a:pPr>
            <a:r>
              <a:rPr lang="en-US" dirty="0"/>
              <a:t>Mastering the linker is essential for resolving references and understanding differences between static and global variables or libraries.</a:t>
            </a:r>
          </a:p>
          <a:p>
            <a:pPr marL="0" lvl="0" indent="0" algn="l" rtl="0">
              <a:spcBef>
                <a:spcPts val="0"/>
              </a:spcBef>
              <a:spcAft>
                <a:spcPts val="0"/>
              </a:spcAft>
              <a:buNone/>
            </a:pPr>
            <a:endParaRPr dirty="0"/>
          </a:p>
        </p:txBody>
      </p:sp>
      <p:sp>
        <p:nvSpPr>
          <p:cNvPr id="233" name="Google Shape;233;g2a5c706af50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a5c706af5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Security</a:t>
            </a:r>
            <a:r>
              <a:rPr lang="en-US" dirty="0"/>
              <a:t>: </a:t>
            </a:r>
          </a:p>
          <a:p>
            <a:pPr marL="0" lvl="0" indent="0" algn="l" rtl="0">
              <a:spcBef>
                <a:spcPts val="0"/>
              </a:spcBef>
              <a:spcAft>
                <a:spcPts val="0"/>
              </a:spcAft>
              <a:buNone/>
            </a:pPr>
            <a:r>
              <a:rPr lang="en-US" dirty="0"/>
              <a:t>Learning how data is stored on the program stack is a critical first step in avoiding vulnerabilities like code injection.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Figure short-form description:</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Stack-Based Buffer Overflow (V1)</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second image illustrates how an attacker takes control of a program's execution.</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Overwriting</a:t>
            </a:r>
            <a:r>
              <a:rPr lang="en-US" sz="1100" b="0" i="0" u="none" strike="noStrike" cap="none" dirty="0">
                <a:solidFill>
                  <a:srgbClr val="000000"/>
                </a:solidFill>
                <a:effectLst/>
                <a:latin typeface="Arial"/>
                <a:ea typeface="Arial"/>
                <a:cs typeface="Arial"/>
                <a:sym typeface="Arial"/>
              </a:rPr>
              <a:t>: An attacker sends too much data to a </a:t>
            </a:r>
            <a:r>
              <a:rPr lang="en-US" sz="1100" b="1" i="0" u="none" strike="noStrike" cap="none" dirty="0">
                <a:solidFill>
                  <a:srgbClr val="000000"/>
                </a:solidFill>
                <a:effectLst/>
                <a:latin typeface="Arial"/>
                <a:ea typeface="Arial"/>
                <a:cs typeface="Arial"/>
                <a:sym typeface="Arial"/>
              </a:rPr>
              <a:t>Buffer</a:t>
            </a:r>
            <a:r>
              <a:rPr lang="en-US" sz="1100" b="0" i="0" u="none" strike="noStrike" cap="none" dirty="0">
                <a:solidFill>
                  <a:srgbClr val="000000"/>
                </a:solidFill>
                <a:effectLst/>
                <a:latin typeface="Arial"/>
                <a:ea typeface="Arial"/>
                <a:cs typeface="Arial"/>
                <a:sym typeface="Arial"/>
              </a:rPr>
              <a:t>, spilling over into adjacent memory.</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Corruption</a:t>
            </a:r>
            <a:r>
              <a:rPr lang="en-US" sz="1100" b="0" i="0" u="none" strike="noStrike" cap="none" dirty="0">
                <a:solidFill>
                  <a:srgbClr val="000000"/>
                </a:solidFill>
                <a:effectLst/>
                <a:latin typeface="Arial"/>
                <a:ea typeface="Arial"/>
                <a:cs typeface="Arial"/>
                <a:sym typeface="Arial"/>
              </a:rPr>
              <a:t>: This overflow overwrites the </a:t>
            </a:r>
            <a:r>
              <a:rPr lang="en-US" sz="1100" b="1" i="0" u="none" strike="noStrike" cap="none" dirty="0">
                <a:solidFill>
                  <a:srgbClr val="000000"/>
                </a:solidFill>
                <a:effectLst/>
                <a:latin typeface="Arial"/>
                <a:ea typeface="Arial"/>
                <a:cs typeface="Arial"/>
                <a:sym typeface="Arial"/>
              </a:rPr>
              <a:t>Return address</a:t>
            </a:r>
            <a:r>
              <a:rPr lang="en-US" sz="1100" b="0" i="0" u="none" strike="noStrike" cap="none" dirty="0">
                <a:solidFill>
                  <a:srgbClr val="000000"/>
                </a:solidFill>
                <a:effectLst/>
                <a:latin typeface="Arial"/>
                <a:ea typeface="Arial"/>
                <a:cs typeface="Arial"/>
                <a:sym typeface="Arial"/>
              </a:rPr>
              <a:t>, which normally tells the program where to go next.</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Hijacking</a:t>
            </a:r>
            <a:r>
              <a:rPr lang="en-US" sz="1100" b="0" i="0" u="none" strike="noStrike" cap="none" dirty="0">
                <a:solidFill>
                  <a:srgbClr val="000000"/>
                </a:solidFill>
                <a:effectLst/>
                <a:latin typeface="Arial"/>
                <a:ea typeface="Arial"/>
                <a:cs typeface="Arial"/>
                <a:sym typeface="Arial"/>
              </a:rPr>
              <a:t>: The return address is changed to point to </a:t>
            </a:r>
            <a:r>
              <a:rPr lang="en-US" sz="1100" b="1" i="0" u="none" strike="noStrike" cap="none" dirty="0">
                <a:solidFill>
                  <a:srgbClr val="000000"/>
                </a:solidFill>
                <a:effectLst/>
                <a:latin typeface="Arial"/>
                <a:ea typeface="Arial"/>
                <a:cs typeface="Arial"/>
                <a:sym typeface="Arial"/>
              </a:rPr>
              <a:t>Injected Code</a:t>
            </a:r>
            <a:r>
              <a:rPr lang="en-US" sz="1100" b="0" i="0" u="none" strike="noStrike" cap="none" dirty="0">
                <a:solidFill>
                  <a:srgbClr val="000000"/>
                </a:solidFill>
                <a:effectLst/>
                <a:latin typeface="Arial"/>
                <a:ea typeface="Arial"/>
                <a:cs typeface="Arial"/>
                <a:sym typeface="Arial"/>
              </a:rPr>
              <a:t> provided by the attacker, allowing them to execute malicious commands.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Figure long-form description:</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Anatomy of a Stack-Based Buffer Overflow (V1)</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second image illustrates how an attacker exploits a stack-based buffer overflow to redirect program execution.</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Memory Layout and Execution Flow</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Stack Frames</a:t>
            </a:r>
            <a:r>
              <a:rPr lang="en-US" sz="1100" b="0" i="0" u="none" strike="noStrike" cap="none" dirty="0">
                <a:solidFill>
                  <a:srgbClr val="000000"/>
                </a:solidFill>
                <a:effectLst/>
                <a:latin typeface="Arial"/>
                <a:ea typeface="Arial"/>
                <a:cs typeface="Arial"/>
                <a:sym typeface="Arial"/>
              </a:rPr>
              <a:t>: The memory is divided into frames, such as </a:t>
            </a:r>
            <a:r>
              <a:rPr lang="en-US" sz="1100" b="1" i="0" u="none" strike="noStrike" cap="none" dirty="0" err="1">
                <a:solidFill>
                  <a:srgbClr val="000000"/>
                </a:solidFill>
                <a:effectLst/>
                <a:latin typeface="Arial"/>
                <a:ea typeface="Arial"/>
                <a:cs typeface="Arial"/>
                <a:sym typeface="Arial"/>
              </a:rPr>
              <a:t>Stackframe</a:t>
            </a:r>
            <a:r>
              <a:rPr lang="en-US" sz="1100" b="1" i="0" u="none" strike="noStrike" cap="none" dirty="0">
                <a:solidFill>
                  <a:srgbClr val="000000"/>
                </a:solidFill>
                <a:effectLst/>
                <a:latin typeface="Arial"/>
                <a:ea typeface="Arial"/>
                <a:cs typeface="Arial"/>
                <a:sym typeface="Arial"/>
              </a:rPr>
              <a:t> f0</a:t>
            </a:r>
            <a:r>
              <a:rPr lang="en-US" sz="1100" b="0" i="0" u="none" strike="noStrike" cap="none" dirty="0">
                <a:solidFill>
                  <a:srgbClr val="000000"/>
                </a:solidFill>
                <a:effectLst/>
                <a:latin typeface="Arial"/>
                <a:ea typeface="Arial"/>
                <a:cs typeface="Arial"/>
                <a:sym typeface="Arial"/>
              </a:rPr>
              <a:t> and </a:t>
            </a:r>
            <a:r>
              <a:rPr lang="en-US" sz="1100" b="1" i="0" u="none" strike="noStrike" cap="none" dirty="0" err="1">
                <a:solidFill>
                  <a:srgbClr val="000000"/>
                </a:solidFill>
                <a:effectLst/>
                <a:latin typeface="Arial"/>
                <a:ea typeface="Arial"/>
                <a:cs typeface="Arial"/>
                <a:sym typeface="Arial"/>
              </a:rPr>
              <a:t>Stackframe</a:t>
            </a:r>
            <a:r>
              <a:rPr lang="en-US" sz="1100" b="1" i="0" u="none" strike="noStrike" cap="none" dirty="0">
                <a:solidFill>
                  <a:srgbClr val="000000"/>
                </a:solidFill>
                <a:effectLst/>
                <a:latin typeface="Arial"/>
                <a:ea typeface="Arial"/>
                <a:cs typeface="Arial"/>
                <a:sym typeface="Arial"/>
              </a:rPr>
              <a:t> f1</a:t>
            </a:r>
            <a:r>
              <a:rPr lang="en-US" sz="1100" b="0" i="0" u="none" strike="noStrike" cap="none" dirty="0">
                <a:solidFill>
                  <a:srgbClr val="000000"/>
                </a:solidFill>
                <a:effectLst/>
                <a:latin typeface="Arial"/>
                <a:ea typeface="Arial"/>
                <a:cs typeface="Arial"/>
                <a:sym typeface="Arial"/>
              </a:rPr>
              <a:t>.</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Return Addresses</a:t>
            </a:r>
            <a:r>
              <a:rPr lang="en-US" sz="1100" b="0" i="0" u="none" strike="noStrike" cap="none" dirty="0">
                <a:solidFill>
                  <a:srgbClr val="000000"/>
                </a:solidFill>
                <a:effectLst/>
                <a:latin typeface="Arial"/>
                <a:ea typeface="Arial"/>
                <a:cs typeface="Arial"/>
                <a:sym typeface="Arial"/>
              </a:rPr>
              <a:t>: Each frame contains a </a:t>
            </a:r>
            <a:r>
              <a:rPr lang="en-US" sz="1100" b="1" i="0" u="none" strike="noStrike" cap="none" dirty="0">
                <a:solidFill>
                  <a:srgbClr val="000000"/>
                </a:solidFill>
                <a:effectLst/>
                <a:latin typeface="Arial"/>
                <a:ea typeface="Arial"/>
                <a:cs typeface="Arial"/>
                <a:sym typeface="Arial"/>
              </a:rPr>
              <a:t>Return address</a:t>
            </a:r>
            <a:r>
              <a:rPr lang="en-US" sz="1100" b="0" i="0" u="none" strike="noStrike" cap="none" dirty="0">
                <a:solidFill>
                  <a:srgbClr val="000000"/>
                </a:solidFill>
                <a:effectLst/>
                <a:latin typeface="Arial"/>
                <a:ea typeface="Arial"/>
                <a:cs typeface="Arial"/>
                <a:sym typeface="Arial"/>
              </a:rPr>
              <a:t> (e.g., Return address f1) which tells the CPU where to resume execution after a function finishes.</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The Buffer</a:t>
            </a:r>
            <a:r>
              <a:rPr lang="en-US" sz="1100" b="0" i="0" u="none" strike="noStrike" cap="none" dirty="0">
                <a:solidFill>
                  <a:srgbClr val="000000"/>
                </a:solidFill>
                <a:effectLst/>
                <a:latin typeface="Arial"/>
                <a:ea typeface="Arial"/>
                <a:cs typeface="Arial"/>
                <a:sym typeface="Arial"/>
              </a:rPr>
              <a:t>: Within the local variables of a function (like f1), a </a:t>
            </a:r>
            <a:r>
              <a:rPr lang="en-US" sz="1100" b="1" i="0" u="none" strike="noStrike" cap="none" dirty="0">
                <a:solidFill>
                  <a:srgbClr val="000000"/>
                </a:solidFill>
                <a:effectLst/>
                <a:latin typeface="Arial"/>
                <a:ea typeface="Arial"/>
                <a:cs typeface="Arial"/>
                <a:sym typeface="Arial"/>
              </a:rPr>
              <a:t>Buffer</a:t>
            </a:r>
            <a:r>
              <a:rPr lang="en-US" sz="1100" b="0" i="0" u="none" strike="noStrike" cap="none" dirty="0">
                <a:solidFill>
                  <a:srgbClr val="000000"/>
                </a:solidFill>
                <a:effectLst/>
                <a:latin typeface="Arial"/>
                <a:ea typeface="Arial"/>
                <a:cs typeface="Arial"/>
                <a:sym typeface="Arial"/>
              </a:rPr>
              <a:t> space is allocated.</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The Attack Mechanism</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Injected Code</a:t>
            </a:r>
            <a:r>
              <a:rPr lang="en-US" sz="1100" b="0" i="0" u="none" strike="noStrike" cap="none" dirty="0">
                <a:solidFill>
                  <a:srgbClr val="000000"/>
                </a:solidFill>
                <a:effectLst/>
                <a:latin typeface="Arial"/>
                <a:ea typeface="Arial"/>
                <a:cs typeface="Arial"/>
                <a:sym typeface="Arial"/>
              </a:rPr>
              <a:t>: An attacker provides input that exceeds the allocated size of the </a:t>
            </a:r>
            <a:r>
              <a:rPr lang="en-US" sz="1100" b="1" i="0" u="none" strike="noStrike" cap="none" dirty="0">
                <a:solidFill>
                  <a:srgbClr val="000000"/>
                </a:solidFill>
                <a:effectLst/>
                <a:latin typeface="Arial"/>
                <a:ea typeface="Arial"/>
                <a:cs typeface="Arial"/>
                <a:sym typeface="Arial"/>
              </a:rPr>
              <a:t>Buffer</a:t>
            </a:r>
            <a:r>
              <a:rPr lang="en-US" sz="1100" b="0" i="0" u="none" strike="noStrike" cap="none" dirty="0">
                <a:solidFill>
                  <a:srgbClr val="000000"/>
                </a:solidFill>
                <a:effectLst/>
                <a:latin typeface="Arial"/>
                <a:ea typeface="Arial"/>
                <a:cs typeface="Arial"/>
                <a:sym typeface="Arial"/>
              </a:rPr>
              <a:t>.</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Overwriting Data</a:t>
            </a:r>
            <a:r>
              <a:rPr lang="en-US" sz="1100" b="0" i="0" u="none" strike="noStrike" cap="none" dirty="0">
                <a:solidFill>
                  <a:srgbClr val="000000"/>
                </a:solidFill>
                <a:effectLst/>
                <a:latin typeface="Arial"/>
                <a:ea typeface="Arial"/>
                <a:cs typeface="Arial"/>
                <a:sym typeface="Arial"/>
              </a:rPr>
              <a:t>: The overflow allows the attacker to write </a:t>
            </a:r>
            <a:r>
              <a:rPr lang="en-US" sz="1100" b="1" i="0" u="none" strike="noStrike" cap="none" dirty="0">
                <a:solidFill>
                  <a:srgbClr val="000000"/>
                </a:solidFill>
                <a:effectLst/>
                <a:latin typeface="Arial"/>
                <a:ea typeface="Arial"/>
                <a:cs typeface="Arial"/>
                <a:sym typeface="Arial"/>
              </a:rPr>
              <a:t>Injected Code</a:t>
            </a:r>
            <a:r>
              <a:rPr lang="en-US" sz="1100" b="0" i="0" u="none" strike="noStrike" cap="none" dirty="0">
                <a:solidFill>
                  <a:srgbClr val="000000"/>
                </a:solidFill>
                <a:effectLst/>
                <a:latin typeface="Arial"/>
                <a:ea typeface="Arial"/>
                <a:cs typeface="Arial"/>
                <a:sym typeface="Arial"/>
              </a:rPr>
              <a:t> into the memory and overwrite critical control data.</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Redirecting Execution</a:t>
            </a:r>
            <a:r>
              <a:rPr lang="en-US" sz="1100" b="0" i="0" u="none" strike="noStrike" cap="none" dirty="0">
                <a:solidFill>
                  <a:srgbClr val="000000"/>
                </a:solidFill>
                <a:effectLst/>
                <a:latin typeface="Arial"/>
                <a:ea typeface="Arial"/>
                <a:cs typeface="Arial"/>
                <a:sym typeface="Arial"/>
              </a:rPr>
              <a:t>: In this example, the attacker has overwritten the </a:t>
            </a:r>
            <a:r>
              <a:rPr lang="en-US" sz="1100" b="1" i="0" u="none" strike="noStrike" cap="none" dirty="0">
                <a:solidFill>
                  <a:srgbClr val="000000"/>
                </a:solidFill>
                <a:effectLst/>
                <a:latin typeface="Arial"/>
                <a:ea typeface="Arial"/>
                <a:cs typeface="Arial"/>
                <a:sym typeface="Arial"/>
              </a:rPr>
              <a:t>Return address f0</a:t>
            </a:r>
            <a:r>
              <a:rPr lang="en-US" sz="1100" b="0" i="0" u="none" strike="noStrike" cap="none" dirty="0">
                <a:solidFill>
                  <a:srgbClr val="000000"/>
                </a:solidFill>
                <a:effectLst/>
                <a:latin typeface="Arial"/>
                <a:ea typeface="Arial"/>
                <a:cs typeface="Arial"/>
                <a:sym typeface="Arial"/>
              </a:rPr>
              <a:t> and </a:t>
            </a:r>
            <a:r>
              <a:rPr lang="en-US" sz="1100" b="1" i="0" u="none" strike="noStrike" cap="none" dirty="0">
                <a:solidFill>
                  <a:srgbClr val="000000"/>
                </a:solidFill>
                <a:effectLst/>
                <a:latin typeface="Arial"/>
                <a:ea typeface="Arial"/>
                <a:cs typeface="Arial"/>
                <a:sym typeface="Arial"/>
              </a:rPr>
              <a:t>Saved Frame Pointer f0</a:t>
            </a:r>
            <a:r>
              <a:rPr lang="en-US" sz="1100" b="0" i="0" u="none" strike="noStrike" cap="none" dirty="0">
                <a:solidFill>
                  <a:srgbClr val="000000"/>
                </a:solidFill>
                <a:effectLst/>
                <a:latin typeface="Arial"/>
                <a:ea typeface="Arial"/>
                <a:cs typeface="Arial"/>
                <a:sym typeface="Arial"/>
              </a:rPr>
              <a:t>.</a:t>
            </a:r>
          </a:p>
          <a:p>
            <a:pPr marL="171450" lvl="0" indent="-171450" algn="l" rtl="0">
              <a:spcBef>
                <a:spcPts val="0"/>
              </a:spcBef>
              <a:spcAft>
                <a:spcPts val="0"/>
              </a:spcAft>
            </a:pPr>
            <a:r>
              <a:rPr lang="en-US" sz="1100" b="1" i="0" u="none" strike="noStrike" cap="none" dirty="0">
                <a:solidFill>
                  <a:srgbClr val="000000"/>
                </a:solidFill>
                <a:effectLst/>
                <a:latin typeface="Arial"/>
                <a:ea typeface="Arial"/>
                <a:cs typeface="Arial"/>
                <a:sym typeface="Arial"/>
              </a:rPr>
              <a:t>Control Hijack</a:t>
            </a:r>
            <a:r>
              <a:rPr lang="en-US" sz="1100" b="0" i="0" u="none" strike="noStrike" cap="none" dirty="0">
                <a:solidFill>
                  <a:srgbClr val="000000"/>
                </a:solidFill>
                <a:effectLst/>
                <a:latin typeface="Arial"/>
                <a:ea typeface="Arial"/>
                <a:cs typeface="Arial"/>
                <a:sym typeface="Arial"/>
              </a:rPr>
              <a:t>: The overwritten return address is modified to point back to the </a:t>
            </a:r>
            <a:r>
              <a:rPr lang="en-US" sz="1100" b="1" i="0" u="none" strike="noStrike" cap="none" dirty="0">
                <a:solidFill>
                  <a:srgbClr val="000000"/>
                </a:solidFill>
                <a:effectLst/>
                <a:latin typeface="Arial"/>
                <a:ea typeface="Arial"/>
                <a:cs typeface="Arial"/>
                <a:sym typeface="Arial"/>
              </a:rPr>
              <a:t>Injected Code</a:t>
            </a:r>
            <a:r>
              <a:rPr lang="en-US" sz="1100" b="0" i="0" u="none" strike="noStrike" cap="none" dirty="0">
                <a:solidFill>
                  <a:srgbClr val="000000"/>
                </a:solidFill>
                <a:effectLst/>
                <a:latin typeface="Arial"/>
                <a:ea typeface="Arial"/>
                <a:cs typeface="Arial"/>
                <a:sym typeface="Arial"/>
              </a:rPr>
              <a:t> at a lower memory address, causing the program to execute the attacker's malicious instructions instead of returning to the original code.</a:t>
            </a:r>
          </a:p>
          <a:p>
            <a:pPr marL="0" lvl="0" indent="0" algn="l" rtl="0">
              <a:spcBef>
                <a:spcPts val="0"/>
              </a:spcBef>
              <a:spcAft>
                <a:spcPts val="0"/>
              </a:spcAft>
              <a:buNone/>
            </a:pPr>
            <a:endParaRPr dirty="0"/>
          </a:p>
        </p:txBody>
      </p:sp>
      <p:sp>
        <p:nvSpPr>
          <p:cNvPr id="243" name="Google Shape;243;g2a5c706af5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5e7175c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Operating System Role</a:t>
            </a:r>
            <a:r>
              <a:rPr lang="en-US" dirty="0"/>
              <a:t>: </a:t>
            </a:r>
          </a:p>
          <a:p>
            <a:pPr marL="0" lvl="0" indent="0" algn="l" rtl="0">
              <a:spcBef>
                <a:spcPts val="0"/>
              </a:spcBef>
              <a:spcAft>
                <a:spcPts val="0"/>
              </a:spcAft>
              <a:buNone/>
            </a:pPr>
            <a:r>
              <a:rPr lang="en-US" dirty="0"/>
              <a:t>Acts as a layer between applications and hardware to protect hardware from misuse and provide uniform mechanisms for hardware manipulation.</a:t>
            </a:r>
          </a:p>
          <a:p>
            <a:pPr marL="0" lvl="0" indent="0" algn="l" rtl="0">
              <a:spcBef>
                <a:spcPts val="0"/>
              </a:spcBef>
              <a:spcAft>
                <a:spcPts val="0"/>
              </a:spcAft>
              <a:buNone/>
            </a:pPr>
            <a:endParaRPr dirty="0"/>
          </a:p>
        </p:txBody>
      </p:sp>
      <p:sp>
        <p:nvSpPr>
          <p:cNvPr id="254" name="Google Shape;254;g2a5e7175c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5e7175cb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Block Diagram of a Computer Architecture</a:t>
            </a:r>
          </a:p>
          <a:p>
            <a:pPr marL="0" lvl="0" indent="0" algn="l" rtl="0">
              <a:spcBef>
                <a:spcPts val="0"/>
              </a:spcBef>
              <a:spcAft>
                <a:spcPts val="0"/>
              </a:spcAft>
              <a:buNone/>
            </a:pPr>
            <a:r>
              <a:rPr lang="en-US" dirty="0"/>
              <a:t>A high-level functional block diagram of a computer system.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depicts the </a:t>
            </a:r>
            <a:r>
              <a:rPr lang="en-US" b="1" dirty="0"/>
              <a:t>Central Processing Unit (CPU)</a:t>
            </a:r>
            <a:r>
              <a:rPr lang="en-US" dirty="0"/>
              <a:t> containing a </a:t>
            </a:r>
            <a:r>
              <a:rPr lang="en-US" b="1" dirty="0"/>
              <a:t>Control Unit</a:t>
            </a:r>
            <a:r>
              <a:rPr lang="en-US" dirty="0"/>
              <a:t> and an </a:t>
            </a:r>
            <a:r>
              <a:rPr lang="en-US" b="1" dirty="0"/>
              <a:t>Arithmetic &amp; Logic Unit (ALU)</a:t>
            </a:r>
            <a:r>
              <a:rPr lang="en-US" dirty="0"/>
              <a:t>. </a:t>
            </a:r>
          </a:p>
          <a:p>
            <a:pPr marL="0" lvl="0" indent="0" algn="l" rtl="0">
              <a:spcBef>
                <a:spcPts val="0"/>
              </a:spcBef>
              <a:spcAft>
                <a:spcPts val="0"/>
              </a:spcAft>
              <a:buNone/>
            </a:pPr>
            <a:r>
              <a:rPr lang="en-US" dirty="0"/>
              <a:t>The CPU interacts with the </a:t>
            </a:r>
            <a:r>
              <a:rPr lang="en-US" b="1" dirty="0"/>
              <a:t>Memory Unit</a:t>
            </a:r>
            <a:r>
              <a:rPr lang="en-US" dirty="0"/>
              <a:t>, which consists of </a:t>
            </a:r>
            <a:r>
              <a:rPr lang="en-US" b="1" dirty="0"/>
              <a:t>Main Memory</a:t>
            </a:r>
            <a:r>
              <a:rPr lang="en-US" dirty="0"/>
              <a:t> and </a:t>
            </a:r>
            <a:r>
              <a:rPr lang="en-US" b="1" dirty="0"/>
              <a:t>Auxiliary Storage</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Solid arrows represent </a:t>
            </a:r>
            <a:r>
              <a:rPr lang="en-US" b="1" dirty="0"/>
              <a:t>Data Flow</a:t>
            </a:r>
            <a:r>
              <a:rPr lang="en-US" dirty="0"/>
              <a:t> entering from </a:t>
            </a:r>
            <a:r>
              <a:rPr lang="en-US" b="1" dirty="0"/>
              <a:t>Input</a:t>
            </a:r>
            <a:r>
              <a:rPr lang="en-US" dirty="0"/>
              <a:t> (e.g., keyboard) and exiting to </a:t>
            </a:r>
            <a:r>
              <a:rPr lang="en-US" b="1" dirty="0"/>
              <a:t>Output</a:t>
            </a:r>
            <a:r>
              <a:rPr lang="en-US" dirty="0"/>
              <a:t> (e.g., monitor), </a:t>
            </a:r>
          </a:p>
          <a:p>
            <a:pPr marL="0" lvl="0" indent="0" algn="l" rtl="0">
              <a:spcBef>
                <a:spcPts val="0"/>
              </a:spcBef>
              <a:spcAft>
                <a:spcPts val="0"/>
              </a:spcAft>
              <a:buNone/>
            </a:pPr>
            <a:r>
              <a:rPr lang="en-US" dirty="0"/>
              <a:t>while dashed arrows indicate the </a:t>
            </a:r>
            <a:r>
              <a:rPr lang="en-US" b="1" dirty="0"/>
              <a:t>Control Flow</a:t>
            </a:r>
            <a:r>
              <a:rPr lang="en-US" dirty="0"/>
              <a:t> managed by the Control Unit.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267" name="Google Shape;267;g2a5e7175cb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C/C++ for Systems Programming</a:t>
            </a:r>
            <a:endParaRPr lang="en-US" b="0" dirty="0"/>
          </a:p>
          <a:p>
            <a:pPr marL="171450" lvl="0" indent="-171450" algn="l" rtl="0">
              <a:spcBef>
                <a:spcPts val="0"/>
              </a:spcBef>
              <a:spcAft>
                <a:spcPts val="0"/>
              </a:spcAft>
            </a:pPr>
            <a:r>
              <a:rPr lang="en-US" b="1" dirty="0"/>
              <a:t>Low-Level Memory Management</a:t>
            </a:r>
            <a:r>
              <a:rPr lang="en-US" dirty="0"/>
              <a:t>: C/C++ allows direct access to memory and hardware, which is critical for writing operating systems and drivers.</a:t>
            </a:r>
          </a:p>
          <a:p>
            <a:pPr marL="171450" lvl="0" indent="-171450" algn="l" rtl="0">
              <a:spcBef>
                <a:spcPts val="0"/>
              </a:spcBef>
              <a:spcAft>
                <a:spcPts val="0"/>
              </a:spcAft>
            </a:pPr>
            <a:r>
              <a:rPr lang="en-US" b="1" dirty="0"/>
              <a:t>System Features</a:t>
            </a:r>
            <a:r>
              <a:rPr lang="en-US" dirty="0"/>
              <a:t>: Key features include pointers, manual memory allocation (e.g., </a:t>
            </a:r>
            <a:r>
              <a:rPr lang="en-US" sz="1100" b="0" i="0" u="none" strike="noStrike" cap="none" dirty="0">
                <a:solidFill>
                  <a:srgbClr val="000000"/>
                </a:solidFill>
                <a:latin typeface="Arial"/>
                <a:ea typeface="Arial"/>
                <a:cs typeface="Arial"/>
                <a:sym typeface="Arial"/>
              </a:rPr>
              <a:t>malloc</a:t>
            </a:r>
            <a:r>
              <a:rPr lang="en-US" dirty="0"/>
              <a:t> and </a:t>
            </a:r>
            <a:r>
              <a:rPr lang="en-US" sz="1100" b="0" i="0" u="none" strike="noStrike" cap="none" dirty="0">
                <a:solidFill>
                  <a:srgbClr val="000000"/>
                </a:solidFill>
                <a:latin typeface="Arial"/>
                <a:ea typeface="Arial"/>
                <a:cs typeface="Arial"/>
                <a:sym typeface="Arial"/>
              </a:rPr>
              <a:t>free</a:t>
            </a:r>
            <a:r>
              <a:rPr lang="en-US" dirty="0"/>
              <a:t>), and bitwise operations.</a:t>
            </a:r>
          </a:p>
          <a:p>
            <a:pPr marL="171450" lvl="0" indent="-171450" algn="l" rtl="0">
              <a:spcBef>
                <a:spcPts val="0"/>
              </a:spcBef>
              <a:spcAft>
                <a:spcPts val="0"/>
              </a:spcAft>
            </a:pPr>
            <a:r>
              <a:rPr lang="en-US" b="1" dirty="0"/>
              <a:t>Industry Adoption</a:t>
            </a:r>
            <a:r>
              <a:rPr lang="en-US" dirty="0"/>
              <a:t>: These languages form the backbone of major operating systems like Linux and Windows.</a:t>
            </a:r>
          </a:p>
          <a:p>
            <a:pPr marL="171450" lvl="0" indent="-171450" algn="l" rtl="0">
              <a:spcBef>
                <a:spcPts val="0"/>
              </a:spcBef>
              <a:spcAft>
                <a:spcPts val="0"/>
              </a:spcAft>
            </a:pPr>
            <a:r>
              <a:rPr lang="en-US" b="1" dirty="0"/>
              <a:t>System Calls</a:t>
            </a:r>
            <a:r>
              <a:rPr lang="en-US" dirty="0"/>
              <a:t>: C integrates seamlessly with low-level kernel interfaces.</a:t>
            </a:r>
            <a:endParaRPr lang="en-US" b="1" dirty="0"/>
          </a:p>
          <a:p>
            <a:pPr marL="171450" lvl="0" indent="-171450" algn="l" rtl="0">
              <a:spcBef>
                <a:spcPts val="0"/>
              </a:spcBef>
              <a:spcAft>
                <a:spcPts val="0"/>
              </a:spcAft>
            </a:pPr>
            <a:r>
              <a:rPr lang="en-US" b="1" dirty="0"/>
              <a:t>Founders of C and C++: </a:t>
            </a:r>
            <a:r>
              <a:rPr lang="en-US" dirty="0"/>
              <a:t>Dennis Ritchie (Creator of C) and Bjarne Stroustrup (Creator of C++).</a:t>
            </a: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303982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46C572DE-BC41-B626-BDB8-264EBCFDB718}"/>
            </a:ext>
          </a:extLst>
        </p:cNvPr>
        <p:cNvGrpSpPr/>
        <p:nvPr/>
      </p:nvGrpSpPr>
      <p:grpSpPr>
        <a:xfrm>
          <a:off x="0" y="0"/>
          <a:ext cx="0" cy="0"/>
          <a:chOff x="0" y="0"/>
          <a:chExt cx="0" cy="0"/>
        </a:xfrm>
      </p:grpSpPr>
      <p:sp>
        <p:nvSpPr>
          <p:cNvPr id="266" name="Google Shape;266;g2a5e7175cbf_0_16:notes">
            <a:extLst>
              <a:ext uri="{FF2B5EF4-FFF2-40B4-BE49-F238E27FC236}">
                <a16:creationId xmlns:a16="http://schemas.microsoft.com/office/drawing/2014/main" id="{A09CFAE5-73C9-8C5E-1E27-CEA538EBFD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Register File and Decoder Architecture</a:t>
            </a:r>
          </a:p>
          <a:p>
            <a:pPr marL="0" lvl="0" indent="0" algn="l" rtl="0">
              <a:spcBef>
                <a:spcPts val="0"/>
              </a:spcBef>
              <a:spcAft>
                <a:spcPts val="0"/>
              </a:spcAft>
              <a:buNone/>
            </a:pPr>
            <a:r>
              <a:rPr lang="en-US" dirty="0"/>
              <a:t>A digital logic diagram illustrating a memory or register file structure.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shows a </a:t>
            </a:r>
            <a:r>
              <a:rPr lang="en-US" b="1" dirty="0"/>
              <a:t>Decoder</a:t>
            </a:r>
            <a:r>
              <a:rPr lang="en-US" dirty="0"/>
              <a:t> on the left taking four </a:t>
            </a:r>
            <a:r>
              <a:rPr lang="en-US" b="1" dirty="0"/>
              <a:t>Address Inputs (A0-A3)</a:t>
            </a:r>
            <a:r>
              <a:rPr lang="en-US" dirty="0"/>
              <a:t> to select one of </a:t>
            </a:r>
            <a:r>
              <a:rPr lang="en-US" b="1" dirty="0"/>
              <a:t>16 Registers</a:t>
            </a:r>
            <a:r>
              <a:rPr lang="en-US" dirty="0"/>
              <a:t> (labeled 0 to 15).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system includes </a:t>
            </a:r>
            <a:r>
              <a:rPr lang="en-US" b="1" dirty="0"/>
              <a:t>Input Buffers</a:t>
            </a:r>
            <a:r>
              <a:rPr lang="en-US" dirty="0"/>
              <a:t> for data entry (D0-D7) and </a:t>
            </a:r>
            <a:r>
              <a:rPr lang="en-US" b="1" dirty="0"/>
              <a:t>Output Buffers</a:t>
            </a:r>
            <a:r>
              <a:rPr lang="en-US" dirty="0"/>
              <a:t> for data retrieval (Q0-Q7), </a:t>
            </a:r>
          </a:p>
          <a:p>
            <a:pPr marL="0" lvl="0" indent="0" algn="l" rtl="0">
              <a:spcBef>
                <a:spcPts val="0"/>
              </a:spcBef>
              <a:spcAft>
                <a:spcPts val="0"/>
              </a:spcAft>
              <a:buNone/>
            </a:pPr>
            <a:r>
              <a:rPr lang="en-US" dirty="0"/>
              <a:t>controlled by </a:t>
            </a:r>
            <a:r>
              <a:rPr lang="en-US" b="1" dirty="0"/>
              <a:t>Read/Write (R/W)</a:t>
            </a:r>
            <a:r>
              <a:rPr lang="en-US" dirty="0"/>
              <a:t> and </a:t>
            </a:r>
            <a:r>
              <a:rPr lang="en-US" b="1" dirty="0"/>
              <a:t>Chip Select (CS)</a:t>
            </a:r>
            <a:r>
              <a:rPr lang="en-US" dirty="0"/>
              <a:t> signals.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Keep in mind that registers, cache, and main memory are all random-access memory.</a:t>
            </a:r>
          </a:p>
          <a:p>
            <a:pPr marL="0" lvl="0" indent="0" algn="l" rtl="0">
              <a:spcBef>
                <a:spcPts val="0"/>
              </a:spcBef>
              <a:spcAft>
                <a:spcPts val="0"/>
              </a:spcAft>
              <a:buNone/>
            </a:pPr>
            <a:endParaRPr dirty="0"/>
          </a:p>
        </p:txBody>
      </p:sp>
      <p:sp>
        <p:nvSpPr>
          <p:cNvPr id="267" name="Google Shape;267;g2a5e7175cbf_0_16:notes">
            <a:extLst>
              <a:ext uri="{FF2B5EF4-FFF2-40B4-BE49-F238E27FC236}">
                <a16:creationId xmlns:a16="http://schemas.microsoft.com/office/drawing/2014/main" id="{40CEA5BB-1E29-AE8A-EB48-593984DB98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059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1EEBD28A-F7AD-E2EE-E0A5-7BD67FF38D4E}"/>
            </a:ext>
          </a:extLst>
        </p:cNvPr>
        <p:cNvGrpSpPr/>
        <p:nvPr/>
      </p:nvGrpSpPr>
      <p:grpSpPr>
        <a:xfrm>
          <a:off x="0" y="0"/>
          <a:ext cx="0" cy="0"/>
          <a:chOff x="0" y="0"/>
          <a:chExt cx="0" cy="0"/>
        </a:xfrm>
      </p:grpSpPr>
      <p:sp>
        <p:nvSpPr>
          <p:cNvPr id="266" name="Google Shape;266;g2a5e7175cbf_0_16:notes">
            <a:extLst>
              <a:ext uri="{FF2B5EF4-FFF2-40B4-BE49-F238E27FC236}">
                <a16:creationId xmlns:a16="http://schemas.microsoft.com/office/drawing/2014/main" id="{57F4DD8E-89E1-151E-7B5C-05AEE57BE1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I/O Module Diagram</a:t>
            </a:r>
          </a:p>
          <a:p>
            <a:pPr marL="0" lvl="0" indent="0" algn="l" rtl="0">
              <a:spcBef>
                <a:spcPts val="0"/>
              </a:spcBef>
              <a:spcAft>
                <a:spcPts val="0"/>
              </a:spcAft>
              <a:buNone/>
            </a:pPr>
            <a:r>
              <a:rPr lang="en-US" dirty="0"/>
              <a:t>A technical block diagram showing the internal structure of an </a:t>
            </a:r>
            <a:r>
              <a:rPr lang="en-US" b="1" dirty="0"/>
              <a:t>I/O Module</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features an </a:t>
            </a:r>
            <a:r>
              <a:rPr lang="en-US" b="1" dirty="0"/>
              <a:t>Interface to System Bus</a:t>
            </a:r>
            <a:r>
              <a:rPr lang="en-US" dirty="0"/>
              <a:t> on the left with data, address, and control lines </a:t>
            </a:r>
          </a:p>
          <a:p>
            <a:pPr marL="0" lvl="0" indent="0" algn="l" rtl="0">
              <a:spcBef>
                <a:spcPts val="0"/>
              </a:spcBef>
              <a:spcAft>
                <a:spcPts val="0"/>
              </a:spcAft>
              <a:buNone/>
            </a:pPr>
            <a:r>
              <a:rPr lang="en-US" dirty="0"/>
              <a:t>connected to internal </a:t>
            </a:r>
            <a:r>
              <a:rPr lang="en-US" b="1" dirty="0"/>
              <a:t>Data Registers</a:t>
            </a:r>
            <a:r>
              <a:rPr lang="en-US" dirty="0"/>
              <a:t>, </a:t>
            </a:r>
            <a:r>
              <a:rPr lang="en-US" b="1" dirty="0"/>
              <a:t>Status/Control Registers</a:t>
            </a:r>
            <a:r>
              <a:rPr lang="en-US" dirty="0"/>
              <a:t>, and </a:t>
            </a:r>
            <a:r>
              <a:rPr lang="en-US" b="1" dirty="0"/>
              <a:t>I/O Logic</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right side shows the </a:t>
            </a:r>
            <a:r>
              <a:rPr lang="en-US" b="1" dirty="0"/>
              <a:t>Interface to External Device</a:t>
            </a:r>
            <a:r>
              <a:rPr lang="en-US" dirty="0"/>
              <a:t>, </a:t>
            </a:r>
          </a:p>
          <a:p>
            <a:pPr marL="0" lvl="0" indent="0" algn="l" rtl="0">
              <a:spcBef>
                <a:spcPts val="0"/>
              </a:spcBef>
              <a:spcAft>
                <a:spcPts val="0"/>
              </a:spcAft>
              <a:buNone/>
            </a:pPr>
            <a:r>
              <a:rPr lang="en-US" dirty="0"/>
              <a:t>where multiple </a:t>
            </a:r>
            <a:r>
              <a:rPr lang="en-US" b="1" dirty="0"/>
              <a:t>External Device Interface Logic</a:t>
            </a:r>
            <a:r>
              <a:rPr lang="en-US" dirty="0"/>
              <a:t> blocks communicate with peripherals via data, status, and control signals.</a:t>
            </a:r>
          </a:p>
          <a:p>
            <a:pPr marL="0" lvl="0" indent="0" algn="l" rtl="0">
              <a:spcBef>
                <a:spcPts val="0"/>
              </a:spcBef>
              <a:spcAft>
                <a:spcPts val="0"/>
              </a:spcAft>
              <a:buNone/>
            </a:pPr>
            <a:endParaRPr dirty="0"/>
          </a:p>
        </p:txBody>
      </p:sp>
      <p:sp>
        <p:nvSpPr>
          <p:cNvPr id="267" name="Google Shape;267;g2a5e7175cbf_0_16:notes">
            <a:extLst>
              <a:ext uri="{FF2B5EF4-FFF2-40B4-BE49-F238E27FC236}">
                <a16:creationId xmlns:a16="http://schemas.microsoft.com/office/drawing/2014/main" id="{1E6EFC25-FCD4-286E-BAEE-6EC22C2BA7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2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5e7175cb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Memory Caching</a:t>
            </a:r>
          </a:p>
          <a:p>
            <a:pPr marL="171450" lvl="0" indent="-171450" algn="l" rtl="0">
              <a:spcBef>
                <a:spcPts val="0"/>
              </a:spcBef>
              <a:spcAft>
                <a:spcPts val="0"/>
              </a:spcAft>
            </a:pPr>
            <a:r>
              <a:rPr lang="en-US" b="1" dirty="0"/>
              <a:t>The Gap</a:t>
            </a:r>
            <a:r>
              <a:rPr lang="en-US" dirty="0"/>
              <a:t>: Processors run much faster than main memory, creating a performance gap.</a:t>
            </a:r>
          </a:p>
          <a:p>
            <a:pPr marL="171450" lvl="0" indent="-171450" algn="l" rtl="0">
              <a:spcBef>
                <a:spcPts val="0"/>
              </a:spcBef>
              <a:spcAft>
                <a:spcPts val="0"/>
              </a:spcAft>
            </a:pPr>
            <a:r>
              <a:rPr lang="en-US" b="1" dirty="0"/>
              <a:t>Caches</a:t>
            </a:r>
            <a:r>
              <a:rPr lang="en-US" dirty="0"/>
              <a:t>: Small, fast SRAM-based "caches" (L1, L2, L3) store data the processor will likely need soon.</a:t>
            </a:r>
          </a:p>
          <a:p>
            <a:pPr marL="0" lvl="0" indent="0" algn="l" rtl="0">
              <a:spcBef>
                <a:spcPts val="0"/>
              </a:spcBef>
              <a:spcAft>
                <a:spcPts val="0"/>
              </a:spcAft>
              <a:buNone/>
            </a:pPr>
            <a:endParaRPr dirty="0"/>
          </a:p>
        </p:txBody>
      </p:sp>
      <p:sp>
        <p:nvSpPr>
          <p:cNvPr id="281" name="Google Shape;281;g2a5e7175cb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a5e7175cb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Hierarchy</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Devices at the top (registers) are fastest and most expensive; devices at the bottom (disk) are slowest and cheapest. Each level serves as a cache for the level below it.</a:t>
            </a:r>
          </a:p>
          <a:p>
            <a:pPr marL="0" lvl="0" indent="0" algn="l" rtl="0">
              <a:spcBef>
                <a:spcPts val="0"/>
              </a:spcBef>
              <a:spcAft>
                <a:spcPts val="0"/>
              </a:spcAft>
              <a:buNone/>
            </a:pPr>
            <a:endParaRPr dirty="0"/>
          </a:p>
        </p:txBody>
      </p:sp>
      <p:sp>
        <p:nvSpPr>
          <p:cNvPr id="291" name="Google Shape;291;g2a5e7175cb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a5e7175cb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Concurrency</a:t>
            </a:r>
          </a:p>
          <a:p>
            <a:pPr marL="171450" lvl="0" indent="-171450" algn="l" rtl="0">
              <a:spcBef>
                <a:spcPts val="0"/>
              </a:spcBef>
              <a:spcAft>
                <a:spcPts val="0"/>
              </a:spcAft>
            </a:pPr>
            <a:r>
              <a:rPr lang="en-US" b="1" dirty="0"/>
              <a:t>Processes</a:t>
            </a:r>
            <a:r>
              <a:rPr lang="en-US" dirty="0"/>
              <a:t>: An abstraction for a running program; multiple processes can run concurrently, appearing to have exclusive hardware use.</a:t>
            </a:r>
          </a:p>
          <a:p>
            <a:pPr marL="171450" lvl="0" indent="-171450" algn="l" rtl="0">
              <a:spcBef>
                <a:spcPts val="0"/>
              </a:spcBef>
              <a:spcAft>
                <a:spcPts val="0"/>
              </a:spcAft>
            </a:pPr>
            <a:r>
              <a:rPr lang="en-US" b="1" dirty="0"/>
              <a:t>Threads</a:t>
            </a:r>
            <a:r>
              <a:rPr lang="en-US" dirty="0"/>
              <a:t>: Execution units within a process that share the same code and global data, allowing for faster execution on multi-processor systems.</a:t>
            </a:r>
          </a:p>
          <a:p>
            <a:pPr marL="0" lvl="0" indent="0" algn="l" rtl="0">
              <a:spcBef>
                <a:spcPts val="0"/>
              </a:spcBef>
              <a:spcAft>
                <a:spcPts val="0"/>
              </a:spcAft>
              <a:buNone/>
            </a:pPr>
            <a:endParaRPr dirty="0"/>
          </a:p>
        </p:txBody>
      </p:sp>
      <p:sp>
        <p:nvSpPr>
          <p:cNvPr id="300" name="Google Shape;300;g2a5e7175cb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b="1" dirty="0"/>
              <a:t>Language Abstraction</a:t>
            </a:r>
            <a:endParaRPr lang="en-US" b="0" dirty="0"/>
          </a:p>
          <a:p>
            <a:pPr marL="171450" lvl="0" indent="-171450" algn="l" rtl="0">
              <a:spcBef>
                <a:spcPts val="0"/>
              </a:spcBef>
              <a:spcAft>
                <a:spcPts val="0"/>
              </a:spcAft>
            </a:pPr>
            <a:r>
              <a:rPr lang="en-US" b="1" dirty="0"/>
              <a:t>High-Level Languages</a:t>
            </a:r>
            <a:r>
              <a:rPr lang="en-US" dirty="0"/>
              <a:t>: Hide low-level details like memory management to increase user-friendliness and productivity.</a:t>
            </a:r>
          </a:p>
          <a:p>
            <a:pPr marL="171450" lvl="0" indent="-171450" algn="l" rtl="0">
              <a:spcBef>
                <a:spcPts val="0"/>
              </a:spcBef>
              <a:spcAft>
                <a:spcPts val="0"/>
              </a:spcAft>
            </a:pPr>
            <a:r>
              <a:rPr lang="en-US" b="1" dirty="0"/>
              <a:t>Low-Level Languages</a:t>
            </a:r>
            <a:r>
              <a:rPr lang="en-US" dirty="0"/>
              <a:t>: Closer to machine code, providing more hardware control at the cost of increased complexity.</a:t>
            </a:r>
          </a:p>
          <a:p>
            <a:pPr marL="0" lvl="0" indent="0" algn="l" rtl="0">
              <a:spcBef>
                <a:spcPts val="0"/>
              </a:spcBef>
              <a:spcAft>
                <a:spcPts val="0"/>
              </a:spcAft>
              <a:buNone/>
            </a:pPr>
            <a:endParaRPr lang="en-US" b="0" dirty="0"/>
          </a:p>
        </p:txBody>
      </p:sp>
    </p:spTree>
    <p:extLst>
      <p:ext uri="{BB962C8B-B14F-4D97-AF65-F5344CB8AC3E}">
        <p14:creationId xmlns:p14="http://schemas.microsoft.com/office/powerpoint/2010/main" val="264083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287F6AE4-E12C-238E-3078-D83ECE9D491C}"/>
            </a:ext>
          </a:extLst>
        </p:cNvPr>
        <p:cNvGrpSpPr/>
        <p:nvPr/>
      </p:nvGrpSpPr>
      <p:grpSpPr>
        <a:xfrm>
          <a:off x="0" y="0"/>
          <a:ext cx="0" cy="0"/>
          <a:chOff x="0" y="0"/>
          <a:chExt cx="0" cy="0"/>
        </a:xfrm>
      </p:grpSpPr>
      <p:sp>
        <p:nvSpPr>
          <p:cNvPr id="110" name="Google Shape;110;g2adb3ffc610_0_3:notes">
            <a:extLst>
              <a:ext uri="{FF2B5EF4-FFF2-40B4-BE49-F238E27FC236}">
                <a16:creationId xmlns:a16="http://schemas.microsoft.com/office/drawing/2014/main" id="{FD9AADEB-B4D5-1A4F-77B7-0C23F20869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IDE and Extensions</a:t>
            </a:r>
          </a:p>
          <a:p>
            <a:pPr marL="171450" lvl="0" indent="-171450" algn="l" rtl="0">
              <a:spcBef>
                <a:spcPts val="0"/>
              </a:spcBef>
              <a:spcAft>
                <a:spcPts val="0"/>
              </a:spcAft>
            </a:pPr>
            <a:r>
              <a:rPr lang="en-US" dirty="0"/>
              <a:t>The course uses </a:t>
            </a:r>
            <a:r>
              <a:rPr lang="en-US" b="1" dirty="0"/>
              <a:t>Microsoft Visual Studio Code</a:t>
            </a:r>
            <a:r>
              <a:rPr lang="en-US" dirty="0"/>
              <a:t> as the primary IDE.</a:t>
            </a:r>
          </a:p>
          <a:p>
            <a:pPr marL="171450" lvl="0" indent="-171450" algn="l" rtl="0">
              <a:spcBef>
                <a:spcPts val="0"/>
              </a:spcBef>
              <a:spcAft>
                <a:spcPts val="0"/>
              </a:spcAft>
            </a:pPr>
            <a:r>
              <a:rPr lang="en-US" dirty="0"/>
              <a:t>Installation tutorials are available for Windows, Mac, and Linux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11" name="Google Shape;111;g2adb3ffc610_0_3:notes">
            <a:extLst>
              <a:ext uri="{FF2B5EF4-FFF2-40B4-BE49-F238E27FC236}">
                <a16:creationId xmlns:a16="http://schemas.microsoft.com/office/drawing/2014/main" id="{559E62EB-2A54-D27B-E5FF-906851921F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661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Why UNIX-like?</a:t>
            </a:r>
            <a:r>
              <a:rPr lang="en-US" dirty="0"/>
              <a:t>: </a:t>
            </a:r>
          </a:p>
          <a:p>
            <a:pPr marL="158750" indent="0">
              <a:buNone/>
            </a:pPr>
            <a:r>
              <a:rPr lang="en-US" dirty="0"/>
              <a:t>To gain insight into system-level operations, standardize experience across platforms, and learn system-level APIs </a:t>
            </a:r>
          </a:p>
          <a:p>
            <a:pPr marL="158750" indent="0">
              <a:buNone/>
            </a:pPr>
            <a:endParaRPr lang="en-US" dirty="0"/>
          </a:p>
          <a:p>
            <a:pPr marL="158750" indent="0">
              <a:buNone/>
            </a:pPr>
            <a:r>
              <a:rPr lang="en-US" b="1" dirty="0"/>
              <a:t>Platform Specifics</a:t>
            </a:r>
            <a:r>
              <a:rPr lang="en-US" dirty="0"/>
              <a:t>: </a:t>
            </a:r>
          </a:p>
          <a:p>
            <a:pPr marL="158750" indent="0">
              <a:buNone/>
            </a:pPr>
            <a:r>
              <a:rPr lang="en-US" dirty="0"/>
              <a:t>Linux is native; MacOS is UNIX-like; Windows users must install </a:t>
            </a:r>
            <a:r>
              <a:rPr lang="en-US" b="1" dirty="0"/>
              <a:t>WSL (Windows Subsystem for Linux)</a:t>
            </a:r>
            <a:r>
              <a:rPr lang="en-US" dirty="0"/>
              <a:t> .</a:t>
            </a:r>
          </a:p>
        </p:txBody>
      </p:sp>
    </p:spTree>
    <p:extLst>
      <p:ext uri="{BB962C8B-B14F-4D97-AF65-F5344CB8AC3E}">
        <p14:creationId xmlns:p14="http://schemas.microsoft.com/office/powerpoint/2010/main" val="2813028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Compiler Installation</a:t>
            </a:r>
          </a:p>
          <a:p>
            <a:pPr marL="158750" indent="0">
              <a:buNone/>
            </a:pPr>
            <a:r>
              <a:rPr lang="en-US" dirty="0"/>
              <a:t>Instructions for installing </a:t>
            </a:r>
            <a:r>
              <a:rPr lang="en-US" b="1" dirty="0"/>
              <a:t>GCC</a:t>
            </a:r>
            <a:r>
              <a:rPr lang="en-US" dirty="0"/>
              <a:t> and </a:t>
            </a:r>
            <a:r>
              <a:rPr lang="en-US" b="1" dirty="0"/>
              <a:t>Clang</a:t>
            </a:r>
            <a:r>
              <a:rPr lang="en-US" dirty="0"/>
              <a:t> across different platforms using package managers like </a:t>
            </a:r>
            <a:r>
              <a:rPr lang="en-US" sz="1100" b="0" i="0" u="none" strike="noStrike" cap="none" dirty="0">
                <a:solidFill>
                  <a:srgbClr val="000000"/>
                </a:solidFill>
                <a:latin typeface="Arial"/>
                <a:ea typeface="Arial"/>
                <a:cs typeface="Arial"/>
                <a:sym typeface="Arial"/>
              </a:rPr>
              <a:t>apt</a:t>
            </a:r>
            <a:r>
              <a:rPr lang="en-US" dirty="0"/>
              <a:t> (Linux), Homebrew (macOS), or MinGW/WSL (Windows) </a:t>
            </a:r>
          </a:p>
          <a:p>
            <a:pPr marL="158750" indent="0">
              <a:buNone/>
            </a:pPr>
            <a:endParaRPr lang="en-US" dirty="0"/>
          </a:p>
        </p:txBody>
      </p:sp>
    </p:spTree>
    <p:extLst>
      <p:ext uri="{BB962C8B-B14F-4D97-AF65-F5344CB8AC3E}">
        <p14:creationId xmlns:p14="http://schemas.microsoft.com/office/powerpoint/2010/main" val="112924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49576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a:t>GitHub</a:t>
            </a:r>
            <a:endParaRPr lang="en-US" dirty="0"/>
          </a:p>
          <a:p>
            <a:pPr marL="158750" indent="0">
              <a:buNone/>
            </a:pPr>
            <a:r>
              <a:rPr lang="en-US" dirty="0"/>
              <a:t>GitHub is used for managing projects; students should sign up for an account if they don't have one.</a:t>
            </a:r>
          </a:p>
          <a:p>
            <a:pPr marL="158750" indent="0">
              <a:buNone/>
            </a:pPr>
            <a:endParaRPr lang="en-US" dirty="0"/>
          </a:p>
        </p:txBody>
      </p:sp>
    </p:spTree>
    <p:extLst>
      <p:ext uri="{BB962C8B-B14F-4D97-AF65-F5344CB8AC3E}">
        <p14:creationId xmlns:p14="http://schemas.microsoft.com/office/powerpoint/2010/main" val="4027946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a7acbccee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 Structure and Syntax</a:t>
            </a:r>
          </a:p>
          <a:p>
            <a:pPr marL="0" lvl="0" indent="0" algn="l" rtl="0">
              <a:spcBef>
                <a:spcPts val="0"/>
              </a:spcBef>
              <a:spcAft>
                <a:spcPts val="0"/>
              </a:spcAft>
              <a:buNone/>
            </a:pPr>
            <a:r>
              <a:rPr lang="en-US" b="1" dirty="0"/>
              <a:t>Headers</a:t>
            </a:r>
            <a:r>
              <a:rPr lang="en-US" dirty="0"/>
              <a:t>: </a:t>
            </a:r>
            <a:r>
              <a:rPr lang="en-US" sz="1100" b="0" i="0" u="none" strike="noStrike" cap="none" dirty="0">
                <a:solidFill>
                  <a:srgbClr val="000000"/>
                </a:solidFill>
                <a:latin typeface="Arial"/>
                <a:ea typeface="Arial"/>
                <a:cs typeface="Arial"/>
                <a:sym typeface="Arial"/>
              </a:rPr>
              <a:t>#include &lt;iostream&gt;</a:t>
            </a:r>
            <a:r>
              <a:rPr lang="en-US" dirty="0"/>
              <a:t> is used for input/output operations.</a:t>
            </a:r>
          </a:p>
          <a:p>
            <a:pPr marL="0" lvl="0" indent="0" algn="l" rtl="0">
              <a:spcBef>
                <a:spcPts val="0"/>
              </a:spcBef>
              <a:spcAft>
                <a:spcPts val="0"/>
              </a:spcAft>
              <a:buNone/>
            </a:pPr>
            <a:r>
              <a:rPr lang="en-US" b="1" dirty="0"/>
              <a:t>The main() Function</a:t>
            </a:r>
            <a:r>
              <a:rPr lang="en-US" dirty="0"/>
              <a:t>: Every program must have a </a:t>
            </a:r>
            <a:r>
              <a:rPr lang="en-US" sz="1100" b="0" i="0" u="none" strike="noStrike" cap="none" dirty="0">
                <a:solidFill>
                  <a:srgbClr val="000000"/>
                </a:solidFill>
                <a:latin typeface="Arial"/>
                <a:ea typeface="Arial"/>
                <a:cs typeface="Arial"/>
                <a:sym typeface="Arial"/>
              </a:rPr>
              <a:t>main()</a:t>
            </a:r>
            <a:r>
              <a:rPr lang="en-US" dirty="0"/>
              <a:t> function where execution begins.</a:t>
            </a:r>
          </a:p>
          <a:p>
            <a:pPr marL="0" lvl="0" indent="0" algn="l" rtl="0">
              <a:spcBef>
                <a:spcPts val="0"/>
              </a:spcBef>
              <a:spcAft>
                <a:spcPts val="0"/>
              </a:spcAft>
              <a:buNone/>
            </a:pPr>
            <a:r>
              <a:rPr lang="en-US" b="1" dirty="0"/>
              <a:t>Output</a:t>
            </a:r>
            <a:r>
              <a:rPr lang="en-US" dirty="0"/>
              <a:t>: </a:t>
            </a:r>
            <a:r>
              <a:rPr lang="en-US" sz="1100" b="0" i="0" u="none" strike="noStrike" cap="none" dirty="0">
                <a:solidFill>
                  <a:srgbClr val="000000"/>
                </a:solidFill>
                <a:latin typeface="Arial"/>
                <a:ea typeface="Arial"/>
                <a:cs typeface="Arial"/>
                <a:sym typeface="Arial"/>
              </a:rPr>
              <a:t>std::</a:t>
            </a:r>
            <a:r>
              <a:rPr lang="en-US" sz="1100" b="0" i="0" u="none" strike="noStrike" cap="none" dirty="0" err="1">
                <a:solidFill>
                  <a:srgbClr val="000000"/>
                </a:solidFill>
                <a:latin typeface="Arial"/>
                <a:ea typeface="Arial"/>
                <a:cs typeface="Arial"/>
                <a:sym typeface="Arial"/>
              </a:rPr>
              <a:t>cout</a:t>
            </a:r>
            <a:r>
              <a:rPr lang="en-US" dirty="0"/>
              <a:t> outputs strings, and </a:t>
            </a:r>
            <a:r>
              <a:rPr lang="en-US" sz="1100" b="0" i="0" u="none" strike="noStrike" cap="none" dirty="0">
                <a:solidFill>
                  <a:srgbClr val="000000"/>
                </a:solidFill>
                <a:latin typeface="Arial"/>
                <a:ea typeface="Arial"/>
                <a:cs typeface="Arial"/>
                <a:sym typeface="Arial"/>
              </a:rPr>
              <a:t>\n</a:t>
            </a:r>
            <a:r>
              <a:rPr lang="en-US" dirty="0"/>
              <a:t> is used for new lines.</a:t>
            </a:r>
          </a:p>
          <a:p>
            <a:pPr marL="0" lvl="0" indent="0" algn="l" rtl="0">
              <a:spcBef>
                <a:spcPts val="0"/>
              </a:spcBef>
              <a:spcAft>
                <a:spcPts val="0"/>
              </a:spcAft>
              <a:buNone/>
            </a:pPr>
            <a:r>
              <a:rPr lang="en-US" b="1" dirty="0"/>
              <a:t>Return Values</a:t>
            </a:r>
            <a:r>
              <a:rPr lang="en-US" dirty="0"/>
              <a:t>: Returning </a:t>
            </a:r>
            <a:r>
              <a:rPr lang="en-US" sz="1100" b="0" i="0" u="none" strike="noStrike" cap="none" dirty="0">
                <a:solidFill>
                  <a:srgbClr val="000000"/>
                </a:solidFill>
                <a:latin typeface="Arial"/>
                <a:ea typeface="Arial"/>
                <a:cs typeface="Arial"/>
                <a:sym typeface="Arial"/>
              </a:rPr>
              <a:t>0</a:t>
            </a:r>
            <a:r>
              <a:rPr lang="en-US" dirty="0"/>
              <a:t> signals successful execution, while non-zero values indicate errors.</a:t>
            </a:r>
          </a:p>
          <a:p>
            <a:pPr marL="0" lvl="0" indent="0" algn="l" rtl="0">
              <a:spcBef>
                <a:spcPts val="0"/>
              </a:spcBef>
              <a:spcAft>
                <a:spcPts val="0"/>
              </a:spcAft>
              <a:buNone/>
            </a:pPr>
            <a:endParaRPr dirty="0"/>
          </a:p>
        </p:txBody>
      </p:sp>
      <p:sp>
        <p:nvSpPr>
          <p:cNvPr id="137" name="Google Shape;137;g2a7acbccee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Projection White">
  <p:cSld name="Cover-Projection Whit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2376487" y="2195512"/>
            <a:ext cx="7439025" cy="2466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12"/>
          <p:cNvSpPr txBox="1">
            <a:spLocks noGrp="1"/>
          </p:cNvSpPr>
          <p:nvPr>
            <p:ph type="title"/>
          </p:nvPr>
        </p:nvSpPr>
        <p:spPr>
          <a:xfrm>
            <a:off x="839788" y="902524"/>
            <a:ext cx="3932100" cy="1321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2"/>
              </a:buClr>
              <a:buSzPts val="3200"/>
              <a:buFont typeface="Georgia"/>
              <a:buNone/>
              <a:defRPr sz="32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65" name="Google Shape;65;p12"/>
          <p:cNvSpPr txBox="1">
            <a:spLocks noGrp="1"/>
          </p:cNvSpPr>
          <p:nvPr>
            <p:ph type="body" idx="1"/>
          </p:nvPr>
        </p:nvSpPr>
        <p:spPr>
          <a:xfrm>
            <a:off x="5183188" y="1224925"/>
            <a:ext cx="6172200" cy="48735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2"/>
              </a:buClr>
              <a:buSzPts val="3200"/>
              <a:buFont typeface="Arial"/>
              <a:buChar char="•"/>
              <a:defRPr sz="3200" b="0" i="0" u="none" strike="noStrike" cap="none">
                <a:solidFill>
                  <a:schemeClr val="dk2"/>
                </a:solidFill>
                <a:latin typeface="Arial"/>
                <a:ea typeface="Arial"/>
                <a:cs typeface="Arial"/>
                <a:sym typeface="Arial"/>
              </a:defRPr>
            </a:lvl1pPr>
            <a:lvl2pPr marL="914400" marR="0" lvl="1" indent="-406400" algn="l" rtl="0">
              <a:lnSpc>
                <a:spcPct val="90000"/>
              </a:lnSpc>
              <a:spcBef>
                <a:spcPts val="5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2pPr>
            <a:lvl3pPr marL="1371600" marR="0" lvl="2"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3pPr>
            <a:lvl4pPr marL="1828800" marR="0" lvl="3"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4pPr>
            <a:lvl5pPr marL="2286000" marR="0" lvl="4"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6" name="Google Shape;66;p12"/>
          <p:cNvSpPr txBox="1">
            <a:spLocks noGrp="1"/>
          </p:cNvSpPr>
          <p:nvPr>
            <p:ph type="body" idx="2"/>
          </p:nvPr>
        </p:nvSpPr>
        <p:spPr>
          <a:xfrm>
            <a:off x="839788" y="2294900"/>
            <a:ext cx="3932100" cy="3811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67" name="Google Shape;67;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8" name="Google Shape;68;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9" name="Google Shape;69;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839788" y="926274"/>
            <a:ext cx="3932100" cy="12975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2"/>
              </a:buClr>
              <a:buSzPts val="3200"/>
              <a:buFont typeface="Georgia"/>
              <a:buNone/>
              <a:defRPr sz="32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2" name="Google Shape;72;p13"/>
          <p:cNvSpPr>
            <a:spLocks noGrp="1"/>
          </p:cNvSpPr>
          <p:nvPr>
            <p:ph type="pic" idx="2"/>
          </p:nvPr>
        </p:nvSpPr>
        <p:spPr>
          <a:xfrm>
            <a:off x="5183188" y="1272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2"/>
              </a:buClr>
              <a:buSzPts val="3200"/>
              <a:buFont typeface="Arial"/>
              <a:buNone/>
              <a:defRPr sz="3200" b="0" i="0" u="none" strike="noStrike" cap="none">
                <a:solidFill>
                  <a:schemeClr val="dk2"/>
                </a:solidFill>
                <a:latin typeface="Arial"/>
                <a:ea typeface="Arial"/>
                <a:cs typeface="Arial"/>
                <a:sym typeface="Arial"/>
              </a:defRPr>
            </a:lvl1pPr>
            <a:lvl2pPr marR="0" lvl="1" algn="l" rtl="0">
              <a:lnSpc>
                <a:spcPct val="90000"/>
              </a:lnSpc>
              <a:spcBef>
                <a:spcPts val="50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90000"/>
              </a:lnSpc>
              <a:spcBef>
                <a:spcPts val="50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3pPr>
            <a:lvl4pPr marR="0" lvl="3"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4pPr>
            <a:lvl5pPr marR="0" lvl="4"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3" name="Google Shape;73;p13"/>
          <p:cNvSpPr txBox="1">
            <a:spLocks noGrp="1"/>
          </p:cNvSpPr>
          <p:nvPr>
            <p:ph type="body" idx="1"/>
          </p:nvPr>
        </p:nvSpPr>
        <p:spPr>
          <a:xfrm>
            <a:off x="839788" y="2342400"/>
            <a:ext cx="3932100" cy="38115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90000"/>
              </a:lnSpc>
              <a:spcBef>
                <a:spcPts val="500"/>
              </a:spcBef>
              <a:spcAft>
                <a:spcPts val="0"/>
              </a:spcAft>
              <a:buClr>
                <a:schemeClr val="dk2"/>
              </a:buClr>
              <a:buSzPts val="1200"/>
              <a:buFont typeface="Arial"/>
              <a:buNone/>
              <a:defRPr sz="1200" b="0" i="0" u="none" strike="noStrike" cap="none">
                <a:solidFill>
                  <a:schemeClr val="dk2"/>
                </a:solidFill>
                <a:latin typeface="Arial"/>
                <a:ea typeface="Arial"/>
                <a:cs typeface="Arial"/>
                <a:sym typeface="Arial"/>
              </a:defRPr>
            </a:lvl3pPr>
            <a:lvl4pPr marL="1828800" marR="0" lvl="3"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2286000" marR="0" lvl="4" indent="-228600" algn="l" rtl="0">
              <a:lnSpc>
                <a:spcPct val="90000"/>
              </a:lnSpc>
              <a:spcBef>
                <a:spcPts val="50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74" name="Google Shape;74;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Google Shape;75;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Google Shape;76;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xfrm>
            <a:off x="838200" y="973777"/>
            <a:ext cx="10515600" cy="1174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9" name="Google Shape;79;p14"/>
          <p:cNvSpPr txBox="1">
            <a:spLocks noGrp="1"/>
          </p:cNvSpPr>
          <p:nvPr>
            <p:ph type="body" idx="1"/>
          </p:nvPr>
        </p:nvSpPr>
        <p:spPr>
          <a:xfrm rot="5400000">
            <a:off x="4171350" y="-1005587"/>
            <a:ext cx="3849300"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 name="Google Shape;81;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Google Shape;82;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rot="5400000">
            <a:off x="7425900" y="2249025"/>
            <a:ext cx="5226900" cy="2628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85" name="Google Shape;85;p15"/>
          <p:cNvSpPr txBox="1">
            <a:spLocks noGrp="1"/>
          </p:cNvSpPr>
          <p:nvPr>
            <p:ph type="body" idx="1"/>
          </p:nvPr>
        </p:nvSpPr>
        <p:spPr>
          <a:xfrm rot="5400000">
            <a:off x="2091900" y="-303675"/>
            <a:ext cx="5226900"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7" name="Google Shape;87;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8" name="Google Shape;88;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hite Cover-Title with Logo">
  <p:cSld name="White Cover-Title with Logo">
    <p:bg>
      <p:bgPr>
        <a:solidFill>
          <a:schemeClr val="lt1"/>
        </a:solidFill>
        <a:effectLst/>
      </p:bgPr>
    </p:bg>
    <p:spTree>
      <p:nvGrpSpPr>
        <p:cNvPr id="1" name="Shape 10"/>
        <p:cNvGrpSpPr/>
        <p:nvPr/>
      </p:nvGrpSpPr>
      <p:grpSpPr>
        <a:xfrm>
          <a:off x="0" y="0"/>
          <a:ext cx="0" cy="0"/>
          <a:chOff x="0" y="0"/>
          <a:chExt cx="0" cy="0"/>
        </a:xfrm>
      </p:grpSpPr>
      <p:sp>
        <p:nvSpPr>
          <p:cNvPr id="11" name="Google Shape;11;p3"/>
          <p:cNvSpPr txBox="1">
            <a:spLocks noGrp="1"/>
          </p:cNvSpPr>
          <p:nvPr>
            <p:ph type="subTitle" idx="1"/>
          </p:nvPr>
        </p:nvSpPr>
        <p:spPr>
          <a:xfrm>
            <a:off x="1524000" y="4484905"/>
            <a:ext cx="9144000" cy="10752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rgbClr val="595959"/>
              </a:buClr>
              <a:buSzPts val="2400"/>
              <a:buFont typeface="Arial"/>
              <a:buNone/>
              <a:defRPr sz="2400" b="0" i="0" u="none" strike="noStrike" cap="none">
                <a:solidFill>
                  <a:srgbClr val="595959"/>
                </a:solidFill>
                <a:latin typeface="Arial"/>
                <a:ea typeface="Arial"/>
                <a:cs typeface="Arial"/>
                <a:sym typeface="Arial"/>
              </a:defRPr>
            </a:lvl1pPr>
            <a:lvl2pPr marR="0" lvl="1" algn="ctr"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2pPr>
            <a:lvl3pPr marR="0" lvl="2" algn="ctr" rtl="0">
              <a:lnSpc>
                <a:spcPct val="90000"/>
              </a:lnSpc>
              <a:spcBef>
                <a:spcPts val="5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3pPr>
            <a:lvl4pPr marR="0" lvl="3"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pic>
        <p:nvPicPr>
          <p:cNvPr id="12" name="Google Shape;12;p3"/>
          <p:cNvPicPr preferRelativeResize="0"/>
          <p:nvPr/>
        </p:nvPicPr>
        <p:blipFill rotWithShape="1">
          <a:blip r:embed="rId2">
            <a:alphaModFix/>
          </a:blip>
          <a:srcRect/>
          <a:stretch/>
        </p:blipFill>
        <p:spPr>
          <a:xfrm>
            <a:off x="3314918" y="1201978"/>
            <a:ext cx="5629274" cy="1866815"/>
          </a:xfrm>
          <a:prstGeom prst="rect">
            <a:avLst/>
          </a:prstGeom>
          <a:noFill/>
          <a:ln>
            <a:noFill/>
          </a:ln>
        </p:spPr>
      </p:pic>
      <p:sp>
        <p:nvSpPr>
          <p:cNvPr id="13" name="Google Shape;13;p3"/>
          <p:cNvSpPr txBox="1">
            <a:spLocks noGrp="1"/>
          </p:cNvSpPr>
          <p:nvPr>
            <p:ph type="body" idx="2"/>
          </p:nvPr>
        </p:nvSpPr>
        <p:spPr>
          <a:xfrm>
            <a:off x="1524000" y="3132668"/>
            <a:ext cx="9144000" cy="1267200"/>
          </a:xfrm>
          <a:prstGeom prst="rect">
            <a:avLst/>
          </a:prstGeom>
          <a:noFill/>
          <a:ln>
            <a:noFill/>
          </a:ln>
        </p:spPr>
        <p:txBody>
          <a:bodyPr spcFirstLastPara="1" wrap="square" lIns="91425" tIns="45700" rIns="91425" bIns="45700" anchor="b" anchorCtr="0">
            <a:noAutofit/>
          </a:bodyPr>
          <a:lstStyle>
            <a:lvl1pPr marL="457200" marR="0" lvl="0" indent="-228600" algn="ctr" rtl="0">
              <a:lnSpc>
                <a:spcPct val="90000"/>
              </a:lnSpc>
              <a:spcBef>
                <a:spcPts val="1000"/>
              </a:spcBef>
              <a:spcAft>
                <a:spcPts val="0"/>
              </a:spcAft>
              <a:buClr>
                <a:schemeClr val="dk2"/>
              </a:buClr>
              <a:buSzPts val="4400"/>
              <a:buFont typeface="Arial"/>
              <a:buNone/>
              <a:defRPr sz="4400" b="0" i="0" u="none" strike="noStrike" cap="none">
                <a:solidFill>
                  <a:schemeClr val="dk2"/>
                </a:solidFill>
                <a:latin typeface="Georgia"/>
                <a:ea typeface="Georgia"/>
                <a:cs typeface="Georgia"/>
                <a:sym typeface="Georgia"/>
              </a:defRPr>
            </a:lvl1pPr>
            <a:lvl2pPr marL="914400" marR="0" lvl="1" indent="-228600" algn="l" rtl="0">
              <a:lnSpc>
                <a:spcPct val="90000"/>
              </a:lnSpc>
              <a:spcBef>
                <a:spcPts val="50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2pPr>
            <a:lvl3pPr marL="1371600" marR="0" lvl="2" indent="-228600" algn="l"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3pPr>
            <a:lvl4pPr marL="1828800" marR="0" lvl="3" indent="-228600" algn="l" rtl="0">
              <a:lnSpc>
                <a:spcPct val="90000"/>
              </a:lnSpc>
              <a:spcBef>
                <a:spcPts val="5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4pPr>
            <a:lvl5pPr marL="2286000" marR="0" lvl="4" indent="-228600" algn="l" rtl="0">
              <a:lnSpc>
                <a:spcPct val="90000"/>
              </a:lnSpc>
              <a:spcBef>
                <a:spcPts val="5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2"/>
              </a:buClr>
              <a:buSzPts val="6000"/>
              <a:buFont typeface="Georgia"/>
              <a:buNone/>
              <a:defRPr sz="60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2" name="Google Shape;22;p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2"/>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90000"/>
              </a:lnSpc>
              <a:spcBef>
                <a:spcPts val="500"/>
              </a:spcBef>
              <a:spcAft>
                <a:spcPts val="0"/>
              </a:spcAft>
              <a:buClr>
                <a:schemeClr val="dk2"/>
              </a:buClr>
              <a:buSzPts val="2000"/>
              <a:buFont typeface="Arial"/>
              <a:buNone/>
              <a:defRPr sz="2000" b="0" i="0" u="none" strike="noStrike" cap="none">
                <a:solidFill>
                  <a:schemeClr val="dk2"/>
                </a:solidFill>
                <a:latin typeface="Arial"/>
                <a:ea typeface="Arial"/>
                <a:cs typeface="Arial"/>
                <a:sym typeface="Arial"/>
              </a:defRPr>
            </a:lvl2pPr>
            <a:lvl3pPr marR="0" lvl="2" algn="ctr" rtl="0">
              <a:lnSpc>
                <a:spcPct val="90000"/>
              </a:lnSpc>
              <a:spcBef>
                <a:spcPts val="50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3pPr>
            <a:lvl4pPr marR="0" lvl="3"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90000"/>
              </a:lnSpc>
              <a:spcBef>
                <a:spcPts val="500"/>
              </a:spcBef>
              <a:spcAft>
                <a:spcPts val="0"/>
              </a:spcAft>
              <a:buClr>
                <a:schemeClr val="dk2"/>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3" name="Google Shape;23;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4" name="Google Shape;24;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5" name="Google Shape;25;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838200" y="973777"/>
            <a:ext cx="10515600" cy="1174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8" name="Google Shape;28;p6"/>
          <p:cNvSpPr txBox="1">
            <a:spLocks noGrp="1"/>
          </p:cNvSpPr>
          <p:nvPr>
            <p:ph type="body" idx="1"/>
          </p:nvPr>
        </p:nvSpPr>
        <p:spPr>
          <a:xfrm>
            <a:off x="838200" y="2327563"/>
            <a:ext cx="10515600" cy="3849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 name="Google Shape;31;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2"/>
              </a:buClr>
              <a:buSzPts val="6000"/>
              <a:buFont typeface="Georgia"/>
              <a:buNone/>
              <a:defRPr sz="60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34" name="Google Shape;34;p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35" name="Google Shape;35;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 name="Google Shape;37;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838200" y="1021278"/>
            <a:ext cx="10515600" cy="1091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0" name="Google Shape;40;p8"/>
          <p:cNvSpPr txBox="1">
            <a:spLocks noGrp="1"/>
          </p:cNvSpPr>
          <p:nvPr>
            <p:ph type="body" idx="1"/>
          </p:nvPr>
        </p:nvSpPr>
        <p:spPr>
          <a:xfrm>
            <a:off x="838200" y="2291937"/>
            <a:ext cx="5181600" cy="3885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Google Shape;41;p8"/>
          <p:cNvSpPr txBox="1">
            <a:spLocks noGrp="1"/>
          </p:cNvSpPr>
          <p:nvPr>
            <p:ph type="body" idx="2"/>
          </p:nvPr>
        </p:nvSpPr>
        <p:spPr>
          <a:xfrm>
            <a:off x="6172200" y="2291937"/>
            <a:ext cx="5181600" cy="3885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Google Shape;42;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 name="Google Shape;43;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38200" y="914400"/>
            <a:ext cx="10515600" cy="12684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7" name="Google Shape;47;p9"/>
          <p:cNvSpPr txBox="1">
            <a:spLocks noGrp="1"/>
          </p:cNvSpPr>
          <p:nvPr>
            <p:ph type="body" idx="1"/>
          </p:nvPr>
        </p:nvSpPr>
        <p:spPr>
          <a:xfrm>
            <a:off x="836612" y="2182813"/>
            <a:ext cx="5157900" cy="823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lnSpc>
                <a:spcPct val="90000"/>
              </a:lnSpc>
              <a:spcBef>
                <a:spcPts val="5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48" name="Google Shape;48;p9"/>
          <p:cNvSpPr txBox="1">
            <a:spLocks noGrp="1"/>
          </p:cNvSpPr>
          <p:nvPr>
            <p:ph type="body" idx="2"/>
          </p:nvPr>
        </p:nvSpPr>
        <p:spPr>
          <a:xfrm>
            <a:off x="839788" y="3006725"/>
            <a:ext cx="5157900" cy="318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9"/>
          <p:cNvSpPr txBox="1">
            <a:spLocks noGrp="1"/>
          </p:cNvSpPr>
          <p:nvPr>
            <p:ph type="body" idx="3"/>
          </p:nvPr>
        </p:nvSpPr>
        <p:spPr>
          <a:xfrm>
            <a:off x="6169024" y="2182813"/>
            <a:ext cx="5183100" cy="823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2"/>
              </a:buClr>
              <a:buSzPts val="2400"/>
              <a:buFont typeface="Arial"/>
              <a:buNone/>
              <a:defRPr sz="2400" b="1" i="0" u="none" strike="noStrike" cap="none">
                <a:solidFill>
                  <a:schemeClr val="dk2"/>
                </a:solidFill>
                <a:latin typeface="Arial"/>
                <a:ea typeface="Arial"/>
                <a:cs typeface="Arial"/>
                <a:sym typeface="Arial"/>
              </a:defRPr>
            </a:lvl1pPr>
            <a:lvl2pPr marL="914400" marR="0" lvl="1" indent="-228600" algn="l" rtl="0">
              <a:lnSpc>
                <a:spcPct val="90000"/>
              </a:lnSpc>
              <a:spcBef>
                <a:spcPts val="500"/>
              </a:spcBef>
              <a:spcAft>
                <a:spcPts val="0"/>
              </a:spcAft>
              <a:buClr>
                <a:schemeClr val="dk2"/>
              </a:buClr>
              <a:buSzPts val="2000"/>
              <a:buFont typeface="Arial"/>
              <a:buNone/>
              <a:defRPr sz="2000" b="1" i="0" u="none" strike="noStrike" cap="none">
                <a:solidFill>
                  <a:schemeClr val="dk2"/>
                </a:solidFill>
                <a:latin typeface="Arial"/>
                <a:ea typeface="Arial"/>
                <a:cs typeface="Arial"/>
                <a:sym typeface="Arial"/>
              </a:defRPr>
            </a:lvl2pPr>
            <a:lvl3pPr marL="1371600" marR="0" lvl="2" indent="-228600" algn="l" rtl="0">
              <a:lnSpc>
                <a:spcPct val="90000"/>
              </a:lnSpc>
              <a:spcBef>
                <a:spcPts val="500"/>
              </a:spcBef>
              <a:spcAft>
                <a:spcPts val="0"/>
              </a:spcAft>
              <a:buClr>
                <a:schemeClr val="dk2"/>
              </a:buClr>
              <a:buSzPts val="1800"/>
              <a:buFont typeface="Arial"/>
              <a:buNone/>
              <a:defRPr sz="1800" b="1" i="0" u="none" strike="noStrike" cap="none">
                <a:solidFill>
                  <a:schemeClr val="dk2"/>
                </a:solidFill>
                <a:latin typeface="Arial"/>
                <a:ea typeface="Arial"/>
                <a:cs typeface="Arial"/>
                <a:sym typeface="Arial"/>
              </a:defRPr>
            </a:lvl3pPr>
            <a:lvl4pPr marL="1828800" marR="0" lvl="3"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4pPr>
            <a:lvl5pPr marL="2286000" marR="0" lvl="4" indent="-228600" algn="l" rtl="0">
              <a:lnSpc>
                <a:spcPct val="90000"/>
              </a:lnSpc>
              <a:spcBef>
                <a:spcPts val="500"/>
              </a:spcBef>
              <a:spcAft>
                <a:spcPts val="0"/>
              </a:spcAft>
              <a:buClr>
                <a:schemeClr val="dk2"/>
              </a:buClr>
              <a:buSzPts val="1600"/>
              <a:buFont typeface="Arial"/>
              <a:buNone/>
              <a:defRPr sz="1600" b="1" i="0" u="none" strike="noStrike" cap="none">
                <a:solidFill>
                  <a:schemeClr val="dk2"/>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50" name="Google Shape;50;p9"/>
          <p:cNvSpPr txBox="1">
            <a:spLocks noGrp="1"/>
          </p:cNvSpPr>
          <p:nvPr>
            <p:ph type="body" idx="4"/>
          </p:nvPr>
        </p:nvSpPr>
        <p:spPr>
          <a:xfrm>
            <a:off x="6172200" y="3006725"/>
            <a:ext cx="5183100" cy="31830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1" name="Google Shape;51;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Google Shape;52;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3" name="Google Shape;53;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838200" y="973777"/>
            <a:ext cx="10515600" cy="1174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6" name="Google Shape;56;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Google Shape;57;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2.jp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838200" y="973777"/>
            <a:ext cx="10515600" cy="1174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 name="Google Shape;16;p4"/>
          <p:cNvSpPr txBox="1">
            <a:spLocks noGrp="1"/>
          </p:cNvSpPr>
          <p:nvPr>
            <p:ph type="body" idx="1"/>
          </p:nvPr>
        </p:nvSpPr>
        <p:spPr>
          <a:xfrm>
            <a:off x="838200" y="2327563"/>
            <a:ext cx="10515600" cy="3849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2"/>
              </a:buClr>
              <a:buSzPts val="2800"/>
              <a:buFont typeface="Arial"/>
              <a:buChar char="•"/>
              <a:defRPr sz="2800" b="0" i="0" u="none" strike="noStrike" cap="none">
                <a:solidFill>
                  <a:schemeClr val="dk2"/>
                </a:solidFill>
                <a:latin typeface="Arial"/>
                <a:ea typeface="Arial"/>
                <a:cs typeface="Arial"/>
                <a:sym typeface="Arial"/>
              </a:defRPr>
            </a:lvl1pPr>
            <a:lvl2pPr marL="914400" marR="0" lvl="1" indent="-381000" algn="l" rtl="0">
              <a:lnSpc>
                <a:spcPct val="90000"/>
              </a:lnSpc>
              <a:spcBef>
                <a:spcPts val="50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2pPr>
            <a:lvl3pPr marL="1371600" marR="0" lvl="2" indent="-355600" algn="l" rtl="0">
              <a:lnSpc>
                <a:spcPct val="90000"/>
              </a:lnSpc>
              <a:spcBef>
                <a:spcPts val="500"/>
              </a:spcBef>
              <a:spcAft>
                <a:spcPts val="0"/>
              </a:spcAft>
              <a:buClr>
                <a:schemeClr val="dk2"/>
              </a:buClr>
              <a:buSzPts val="2000"/>
              <a:buFont typeface="Arial"/>
              <a:buChar char="•"/>
              <a:defRPr sz="20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Google Shape;19;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ogin"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hyperlink" Target="https://www.ibm.com/docs/en/zos/2.1.0?topic=reference-standard-c-library-header-file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code.visualstudio.com/?wt.mc_id=vscom_downloads" TargetMode="External"/><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youtu.be/5K3_mxeRnHo?feature=shared" TargetMode="External"/><Relationship Id="rId5" Type="http://schemas.openxmlformats.org/officeDocument/2006/relationships/hyperlink" Target="https://youtu.be/KMXm43LVNeY?feature=shared" TargetMode="External"/><Relationship Id="rId4" Type="http://schemas.openxmlformats.org/officeDocument/2006/relationships/hyperlink" Target="https://youtu.be/f9QZQumiC8I?feature=shared"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youtu.be/IWJKRmFLn-g?feature=shared" TargetMode="External"/><Relationship Id="rId3" Type="http://schemas.openxmlformats.org/officeDocument/2006/relationships/image" Target="../media/image16.png"/><Relationship Id="rId7" Type="http://schemas.openxmlformats.org/officeDocument/2006/relationships/hyperlink" Target="https://brew.sh/"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youtu.be/oQHdm6TpLsU?feature=shared" TargetMode="External"/><Relationship Id="rId5" Type="http://schemas.openxmlformats.org/officeDocument/2006/relationships/image" Target="../media/image18.jpg"/><Relationship Id="rId4" Type="http://schemas.openxmlformats.org/officeDocument/2006/relationships/image" Target="../media/image17.png"/><Relationship Id="rId9" Type="http://schemas.openxmlformats.org/officeDocument/2006/relationships/hyperlink" Target="https://git-scm.com/download/ma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2"/>
              </a:buClr>
              <a:buSzPts val="6000"/>
              <a:buFont typeface="Georgia"/>
              <a:buNone/>
            </a:pPr>
            <a:r>
              <a:rPr lang="en-US" sz="4900" dirty="0"/>
              <a:t>CSC 362: Systems Programming</a:t>
            </a:r>
            <a:endParaRPr sz="4900" b="0" i="0" u="none" strike="noStrike" cap="none" dirty="0">
              <a:solidFill>
                <a:schemeClr val="dk2"/>
              </a:solidFill>
              <a:latin typeface="Georgia"/>
              <a:ea typeface="Georgia"/>
              <a:cs typeface="Georgia"/>
              <a:sym typeface="Georgia"/>
            </a:endParaRPr>
          </a:p>
        </p:txBody>
      </p:sp>
      <p:sp>
        <p:nvSpPr>
          <p:cNvPr id="94" name="Google Shape;94;p16"/>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p>
            <a:pPr marL="0" lvl="0" indent="0">
              <a:spcBef>
                <a:spcPts val="0"/>
              </a:spcBef>
            </a:pPr>
            <a:r>
              <a:rPr lang="en-US" dirty="0"/>
              <a:t>Programming Environment Setup</a:t>
            </a:r>
            <a:endParaRPr dirty="0"/>
          </a:p>
          <a:p>
            <a:pPr marL="0" marR="0" lvl="0" indent="0" algn="ctr" rtl="0">
              <a:lnSpc>
                <a:spcPct val="90000"/>
              </a:lnSpc>
              <a:spcBef>
                <a:spcPts val="0"/>
              </a:spcBef>
              <a:spcAft>
                <a:spcPts val="0"/>
              </a:spcAft>
              <a:buClr>
                <a:schemeClr val="dk2"/>
              </a:buClr>
              <a:buSzPts val="2400"/>
              <a:buFont typeface="Arial"/>
              <a:buNone/>
            </a:pPr>
            <a:endParaRPr dirty="0"/>
          </a:p>
          <a:p>
            <a:pPr marL="0" marR="0" lvl="0" indent="0" algn="ctr" rtl="0">
              <a:lnSpc>
                <a:spcPct val="110000"/>
              </a:lnSpc>
              <a:spcBef>
                <a:spcPts val="0"/>
              </a:spcBef>
              <a:spcAft>
                <a:spcPts val="0"/>
              </a:spcAft>
              <a:buClr>
                <a:schemeClr val="dk2"/>
              </a:buClr>
              <a:buSzPts val="2400"/>
              <a:buFont typeface="Arial"/>
              <a:buNone/>
            </a:pPr>
            <a:r>
              <a:rPr lang="en-US" sz="1800" dirty="0"/>
              <a:t>Original slides by: Amitabha Dey</a:t>
            </a:r>
          </a:p>
          <a:p>
            <a:pPr marL="0" marR="0" lvl="0" indent="0" algn="ctr" rtl="0">
              <a:lnSpc>
                <a:spcPct val="110000"/>
              </a:lnSpc>
              <a:spcBef>
                <a:spcPts val="0"/>
              </a:spcBef>
              <a:spcAft>
                <a:spcPts val="0"/>
              </a:spcAft>
              <a:buClr>
                <a:schemeClr val="dk2"/>
              </a:buClr>
              <a:buSzPts val="2400"/>
              <a:buFont typeface="Arial"/>
              <a:buNone/>
            </a:pPr>
            <a:r>
              <a:rPr lang="en-US" sz="1800" dirty="0"/>
              <a:t>Adapted by: Dr. Richard Johnson</a:t>
            </a:r>
            <a:endParaRPr sz="1800" dirty="0"/>
          </a:p>
          <a:p>
            <a:pPr marL="0" marR="0" lvl="0" indent="0" algn="ctr" rtl="0">
              <a:lnSpc>
                <a:spcPct val="90000"/>
              </a:lnSpc>
              <a:spcBef>
                <a:spcPts val="0"/>
              </a:spcBef>
              <a:spcAft>
                <a:spcPts val="0"/>
              </a:spcAft>
              <a:buClr>
                <a:schemeClr val="dk2"/>
              </a:buClr>
              <a:buSzPts val="2400"/>
              <a:buFont typeface="Arial"/>
              <a:buNone/>
            </a:pPr>
            <a:endParaRPr dirty="0"/>
          </a:p>
          <a:p>
            <a:pPr marL="0" marR="0" lvl="0" indent="0" algn="ctr" rtl="0">
              <a:lnSpc>
                <a:spcPct val="90000"/>
              </a:lnSpc>
              <a:spcBef>
                <a:spcPts val="0"/>
              </a:spcBef>
              <a:spcAft>
                <a:spcPts val="0"/>
              </a:spcAft>
              <a:buClr>
                <a:schemeClr val="dk2"/>
              </a:buClr>
              <a:buSzPts val="2400"/>
              <a:buFont typeface="Arial"/>
              <a:buNone/>
            </a:pPr>
            <a:endParaRPr dirty="0"/>
          </a:p>
          <a:p>
            <a:pPr marL="0" marR="0" lvl="0" indent="0" algn="ctr" rtl="0">
              <a:lnSpc>
                <a:spcPct val="90000"/>
              </a:lnSpc>
              <a:spcBef>
                <a:spcPts val="0"/>
              </a:spcBef>
              <a:spcAft>
                <a:spcPts val="0"/>
              </a:spcAft>
              <a:buClr>
                <a:schemeClr val="dk2"/>
              </a:buClr>
              <a:buSzPts val="2400"/>
              <a:buFont typeface="Arial"/>
              <a:buNone/>
            </a:pPr>
            <a:endParaRPr dirty="0"/>
          </a:p>
          <a:p>
            <a:pPr marL="0" marR="0" lvl="0" indent="0" algn="ctr" rtl="0">
              <a:lnSpc>
                <a:spcPct val="90000"/>
              </a:lnSpc>
              <a:spcBef>
                <a:spcPts val="0"/>
              </a:spcBef>
              <a:spcAft>
                <a:spcPts val="0"/>
              </a:spcAft>
              <a:buClr>
                <a:schemeClr val="dk2"/>
              </a:buClr>
              <a:buSzPts val="2400"/>
              <a:buFont typeface="Arial"/>
              <a:buNone/>
            </a:pPr>
            <a:r>
              <a:rPr lang="en-US" dirty="0"/>
              <a:t>Department of Computer Science</a:t>
            </a:r>
            <a:endParaRPr dirty="0"/>
          </a:p>
          <a:p>
            <a:pPr marL="0" marR="0" lvl="0" indent="0" algn="ctr" rtl="0">
              <a:lnSpc>
                <a:spcPct val="90000"/>
              </a:lnSpc>
              <a:spcBef>
                <a:spcPts val="0"/>
              </a:spcBef>
              <a:spcAft>
                <a:spcPts val="0"/>
              </a:spcAft>
              <a:buClr>
                <a:schemeClr val="dk2"/>
              </a:buClr>
              <a:buSzPts val="2400"/>
              <a:buFont typeface="Arial"/>
              <a:buNone/>
            </a:pPr>
            <a:r>
              <a:rPr lang="en-US" dirty="0"/>
              <a:t>University of North Carolina at Greensboro</a:t>
            </a:r>
            <a:endParaRPr dirty="0"/>
          </a:p>
        </p:txBody>
      </p:sp>
      <p:cxnSp>
        <p:nvCxnSpPr>
          <p:cNvPr id="95" name="Google Shape;95;p16">
            <a:extLst>
              <a:ext uri="{C183D7F6-B498-43B3-948B-1728B52AA6E4}">
                <adec:decorative xmlns:adec="http://schemas.microsoft.com/office/drawing/2017/decorative" val="1"/>
              </a:ext>
            </a:extLst>
          </p:cNvPr>
          <p:cNvCxnSpPr/>
          <p:nvPr/>
        </p:nvCxnSpPr>
        <p:spPr>
          <a:xfrm>
            <a:off x="1618175" y="4145625"/>
            <a:ext cx="9054000" cy="309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113;p18">
            <a:extLst>
              <a:ext uri="{FF2B5EF4-FFF2-40B4-BE49-F238E27FC236}">
                <a16:creationId xmlns:a16="http://schemas.microsoft.com/office/drawing/2014/main" id="{3645FEB3-795F-AB02-DCAE-7402C04A96A3}"/>
              </a:ext>
            </a:extLst>
          </p:cNvPr>
          <p:cNvSpPr txBox="1">
            <a:spLocks noGrp="1"/>
          </p:cNvSpPr>
          <p:nvPr>
            <p:ph type="title" idx="4294967295"/>
          </p:nvPr>
        </p:nvSpPr>
        <p:spPr>
          <a:xfrm>
            <a:off x="337350" y="1176316"/>
            <a:ext cx="11152808"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Georgia"/>
              <a:buNone/>
              <a:tabLst/>
              <a:defRPr/>
            </a:pP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Setting</a:t>
            </a:r>
            <a:r>
              <a:rPr kumimoji="0" lang="en-US" sz="2800" b="0" i="0" u="none" strike="noStrike" kern="0" cap="none" spc="-65"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up</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your</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programming</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environment (WSL / GCC)</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5" name="object 5"/>
          <p:cNvSpPr txBox="1"/>
          <p:nvPr/>
        </p:nvSpPr>
        <p:spPr>
          <a:xfrm>
            <a:off x="424974" y="1934374"/>
            <a:ext cx="3684270" cy="264160"/>
          </a:xfrm>
          <a:prstGeom prst="rect">
            <a:avLst/>
          </a:prstGeom>
          <a:ln w="19049">
            <a:solidFill>
              <a:srgbClr val="A00C30"/>
            </a:solidFill>
          </a:ln>
        </p:spPr>
        <p:txBody>
          <a:bodyPr vert="horz" wrap="square" lIns="0" tIns="17780" rIns="0" bIns="0" rtlCol="0">
            <a:spAutoFit/>
          </a:bodyPr>
          <a:lstStyle/>
          <a:p>
            <a:pPr marL="1066165">
              <a:lnSpc>
                <a:spcPct val="100000"/>
              </a:lnSpc>
              <a:spcBef>
                <a:spcPts val="140"/>
              </a:spcBef>
            </a:pPr>
            <a:r>
              <a:rPr sz="1400" dirty="0">
                <a:latin typeface="Arial MT"/>
                <a:cs typeface="Arial MT"/>
              </a:rPr>
              <a:t>For</a:t>
            </a:r>
            <a:r>
              <a:rPr sz="1400" spc="-5" dirty="0">
                <a:latin typeface="Arial MT"/>
                <a:cs typeface="Arial MT"/>
              </a:rPr>
              <a:t> </a:t>
            </a:r>
            <a:r>
              <a:rPr sz="1400" dirty="0">
                <a:latin typeface="Arial MT"/>
                <a:cs typeface="Arial MT"/>
              </a:rPr>
              <a:t>Windows</a:t>
            </a:r>
            <a:r>
              <a:rPr sz="1400" spc="-5" dirty="0">
                <a:latin typeface="Arial MT"/>
                <a:cs typeface="Arial MT"/>
              </a:rPr>
              <a:t> </a:t>
            </a:r>
            <a:r>
              <a:rPr sz="1400" spc="-10" dirty="0">
                <a:latin typeface="Arial MT"/>
                <a:cs typeface="Arial MT"/>
              </a:rPr>
              <a:t>Users</a:t>
            </a:r>
            <a:endParaRPr sz="1400" dirty="0">
              <a:latin typeface="Arial MT"/>
              <a:cs typeface="Arial MT"/>
            </a:endParaRPr>
          </a:p>
        </p:txBody>
      </p:sp>
      <p:sp>
        <p:nvSpPr>
          <p:cNvPr id="3" name="object 3"/>
          <p:cNvSpPr txBox="1"/>
          <p:nvPr/>
        </p:nvSpPr>
        <p:spPr>
          <a:xfrm>
            <a:off x="498000" y="2473455"/>
            <a:ext cx="24053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F2044"/>
                </a:solidFill>
                <a:latin typeface="Arial"/>
                <a:cs typeface="Arial"/>
              </a:rPr>
              <a:t>Install</a:t>
            </a:r>
            <a:r>
              <a:rPr sz="1800" b="1" spc="-60" dirty="0">
                <a:solidFill>
                  <a:srgbClr val="0F2044"/>
                </a:solidFill>
                <a:latin typeface="Arial"/>
                <a:cs typeface="Arial"/>
              </a:rPr>
              <a:t> </a:t>
            </a:r>
            <a:r>
              <a:rPr sz="1800" b="1" dirty="0">
                <a:solidFill>
                  <a:srgbClr val="0F2044"/>
                </a:solidFill>
                <a:latin typeface="Arial"/>
                <a:cs typeface="Arial"/>
              </a:rPr>
              <a:t>WSL</a:t>
            </a:r>
            <a:r>
              <a:rPr sz="1800" b="1" spc="-75" dirty="0">
                <a:solidFill>
                  <a:srgbClr val="0F2044"/>
                </a:solidFill>
                <a:latin typeface="Arial"/>
                <a:cs typeface="Arial"/>
              </a:rPr>
              <a:t> </a:t>
            </a:r>
            <a:r>
              <a:rPr sz="1800" b="1" spc="-10" dirty="0">
                <a:solidFill>
                  <a:srgbClr val="0F2044"/>
                </a:solidFill>
                <a:latin typeface="Arial"/>
                <a:cs typeface="Arial"/>
              </a:rPr>
              <a:t>Extension</a:t>
            </a:r>
            <a:endParaRPr sz="1800">
              <a:latin typeface="Arial"/>
              <a:cs typeface="Arial"/>
            </a:endParaRPr>
          </a:p>
        </p:txBody>
      </p:sp>
      <p:sp>
        <p:nvSpPr>
          <p:cNvPr id="4" name="object 4"/>
          <p:cNvSpPr txBox="1"/>
          <p:nvPr/>
        </p:nvSpPr>
        <p:spPr>
          <a:xfrm>
            <a:off x="498000" y="3022096"/>
            <a:ext cx="43078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F2044"/>
                </a:solidFill>
                <a:latin typeface="Arial MT"/>
                <a:cs typeface="Arial MT"/>
              </a:rPr>
              <a:t>Install</a:t>
            </a:r>
            <a:r>
              <a:rPr sz="1800" spc="-35" dirty="0">
                <a:solidFill>
                  <a:srgbClr val="0F2044"/>
                </a:solidFill>
                <a:latin typeface="Arial MT"/>
                <a:cs typeface="Arial MT"/>
              </a:rPr>
              <a:t> </a:t>
            </a:r>
            <a:r>
              <a:rPr sz="1800" dirty="0">
                <a:solidFill>
                  <a:srgbClr val="0F2044"/>
                </a:solidFill>
                <a:latin typeface="Arial MT"/>
                <a:cs typeface="Arial MT"/>
              </a:rPr>
              <a:t>WSL</a:t>
            </a:r>
            <a:r>
              <a:rPr sz="1800" spc="-90" dirty="0">
                <a:solidFill>
                  <a:srgbClr val="0F2044"/>
                </a:solidFill>
                <a:latin typeface="Arial MT"/>
                <a:cs typeface="Arial MT"/>
              </a:rPr>
              <a:t> </a:t>
            </a:r>
            <a:r>
              <a:rPr sz="1800" dirty="0">
                <a:solidFill>
                  <a:srgbClr val="0F2044"/>
                </a:solidFill>
                <a:latin typeface="Arial MT"/>
                <a:cs typeface="Arial MT"/>
              </a:rPr>
              <a:t>extension</a:t>
            </a:r>
            <a:r>
              <a:rPr sz="1800" spc="-30" dirty="0">
                <a:solidFill>
                  <a:srgbClr val="0F2044"/>
                </a:solidFill>
                <a:latin typeface="Arial MT"/>
                <a:cs typeface="Arial MT"/>
              </a:rPr>
              <a:t> </a:t>
            </a:r>
            <a:r>
              <a:rPr sz="1800" dirty="0">
                <a:solidFill>
                  <a:srgbClr val="0F2044"/>
                </a:solidFill>
                <a:latin typeface="Arial MT"/>
                <a:cs typeface="Arial MT"/>
              </a:rPr>
              <a:t>in</a:t>
            </a:r>
            <a:r>
              <a:rPr sz="1800" spc="-30" dirty="0">
                <a:solidFill>
                  <a:srgbClr val="0F2044"/>
                </a:solidFill>
                <a:latin typeface="Arial MT"/>
                <a:cs typeface="Arial MT"/>
              </a:rPr>
              <a:t> </a:t>
            </a:r>
            <a:r>
              <a:rPr sz="1800" dirty="0">
                <a:solidFill>
                  <a:srgbClr val="0F2044"/>
                </a:solidFill>
                <a:latin typeface="Arial MT"/>
                <a:cs typeface="Arial MT"/>
              </a:rPr>
              <a:t>Microsoft</a:t>
            </a:r>
            <a:r>
              <a:rPr sz="1800" spc="-30" dirty="0">
                <a:solidFill>
                  <a:srgbClr val="0F2044"/>
                </a:solidFill>
                <a:latin typeface="Arial MT"/>
                <a:cs typeface="Arial MT"/>
              </a:rPr>
              <a:t> </a:t>
            </a:r>
            <a:r>
              <a:rPr sz="1800" spc="-10" dirty="0">
                <a:solidFill>
                  <a:srgbClr val="0F2044"/>
                </a:solidFill>
                <a:latin typeface="Arial MT"/>
                <a:cs typeface="Arial MT"/>
              </a:rPr>
              <a:t>VScode</a:t>
            </a:r>
            <a:endParaRPr sz="1800">
              <a:latin typeface="Arial MT"/>
              <a:cs typeface="Arial MT"/>
            </a:endParaRPr>
          </a:p>
        </p:txBody>
      </p:sp>
      <p:pic>
        <p:nvPicPr>
          <p:cNvPr id="6" name="object 6">
            <a:extLst>
              <a:ext uri="{C183D7F6-B498-43B3-948B-1728B52AA6E4}">
                <adec:decorative xmlns:adec="http://schemas.microsoft.com/office/drawing/2017/decorative" val="1"/>
              </a:ext>
            </a:extLst>
          </p:cNvPr>
          <p:cNvPicPr/>
          <p:nvPr/>
        </p:nvPicPr>
        <p:blipFill>
          <a:blip r:embed="rId2" cstate="print"/>
          <a:stretch>
            <a:fillRect/>
          </a:stretch>
        </p:blipFill>
        <p:spPr>
          <a:xfrm>
            <a:off x="424975" y="3508125"/>
            <a:ext cx="5879948" cy="1448449"/>
          </a:xfrm>
          <a:prstGeom prst="rect">
            <a:avLst/>
          </a:prstGeom>
        </p:spPr>
      </p:pic>
      <p:sp>
        <p:nvSpPr>
          <p:cNvPr id="7" name="object 7"/>
          <p:cNvSpPr txBox="1"/>
          <p:nvPr/>
        </p:nvSpPr>
        <p:spPr>
          <a:xfrm>
            <a:off x="6594000" y="2473455"/>
            <a:ext cx="47758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F2044"/>
                </a:solidFill>
                <a:latin typeface="Arial"/>
                <a:cs typeface="Arial"/>
              </a:rPr>
              <a:t>Set</a:t>
            </a:r>
            <a:r>
              <a:rPr sz="1800" b="1" spc="-30" dirty="0">
                <a:solidFill>
                  <a:srgbClr val="0F2044"/>
                </a:solidFill>
                <a:latin typeface="Arial"/>
                <a:cs typeface="Arial"/>
              </a:rPr>
              <a:t> </a:t>
            </a:r>
            <a:r>
              <a:rPr sz="1800" b="1" dirty="0">
                <a:solidFill>
                  <a:srgbClr val="0F2044"/>
                </a:solidFill>
                <a:latin typeface="Arial"/>
                <a:cs typeface="Arial"/>
              </a:rPr>
              <a:t>WSL</a:t>
            </a:r>
            <a:r>
              <a:rPr sz="1800" b="1" spc="-65" dirty="0">
                <a:solidFill>
                  <a:srgbClr val="0F2044"/>
                </a:solidFill>
                <a:latin typeface="Arial"/>
                <a:cs typeface="Arial"/>
              </a:rPr>
              <a:t> </a:t>
            </a:r>
            <a:r>
              <a:rPr sz="1800" b="1" dirty="0">
                <a:solidFill>
                  <a:srgbClr val="0F2044"/>
                </a:solidFill>
                <a:latin typeface="Arial"/>
                <a:cs typeface="Arial"/>
              </a:rPr>
              <a:t>as</a:t>
            </a:r>
            <a:r>
              <a:rPr sz="1800" b="1" spc="-25" dirty="0">
                <a:solidFill>
                  <a:srgbClr val="0F2044"/>
                </a:solidFill>
                <a:latin typeface="Arial"/>
                <a:cs typeface="Arial"/>
              </a:rPr>
              <a:t> </a:t>
            </a:r>
            <a:r>
              <a:rPr sz="1800" b="1" dirty="0">
                <a:solidFill>
                  <a:srgbClr val="0F2044"/>
                </a:solidFill>
                <a:latin typeface="Arial"/>
                <a:cs typeface="Arial"/>
              </a:rPr>
              <a:t>the</a:t>
            </a:r>
            <a:r>
              <a:rPr sz="1800" b="1" spc="-30" dirty="0">
                <a:solidFill>
                  <a:srgbClr val="0F2044"/>
                </a:solidFill>
                <a:latin typeface="Arial"/>
                <a:cs typeface="Arial"/>
              </a:rPr>
              <a:t> </a:t>
            </a:r>
            <a:r>
              <a:rPr sz="1800" b="1" dirty="0">
                <a:solidFill>
                  <a:srgbClr val="0F2044"/>
                </a:solidFill>
                <a:latin typeface="Arial"/>
                <a:cs typeface="Arial"/>
              </a:rPr>
              <a:t>Default</a:t>
            </a:r>
            <a:r>
              <a:rPr sz="1800" b="1" spc="-30" dirty="0">
                <a:solidFill>
                  <a:srgbClr val="0F2044"/>
                </a:solidFill>
                <a:latin typeface="Arial"/>
                <a:cs typeface="Arial"/>
              </a:rPr>
              <a:t> </a:t>
            </a:r>
            <a:r>
              <a:rPr sz="1800" b="1" spc="-10" dirty="0">
                <a:solidFill>
                  <a:srgbClr val="0F2044"/>
                </a:solidFill>
                <a:latin typeface="Arial"/>
                <a:cs typeface="Arial"/>
              </a:rPr>
              <a:t>Terminal</a:t>
            </a:r>
            <a:r>
              <a:rPr sz="1800" b="1" spc="-25" dirty="0">
                <a:solidFill>
                  <a:srgbClr val="0F2044"/>
                </a:solidFill>
                <a:latin typeface="Arial"/>
                <a:cs typeface="Arial"/>
              </a:rPr>
              <a:t> </a:t>
            </a:r>
            <a:r>
              <a:rPr sz="1800" b="1" dirty="0">
                <a:solidFill>
                  <a:srgbClr val="0F2044"/>
                </a:solidFill>
                <a:latin typeface="Arial"/>
                <a:cs typeface="Arial"/>
              </a:rPr>
              <a:t>in</a:t>
            </a:r>
            <a:r>
              <a:rPr sz="1800" b="1" spc="-30" dirty="0">
                <a:solidFill>
                  <a:srgbClr val="0F2044"/>
                </a:solidFill>
                <a:latin typeface="Arial"/>
                <a:cs typeface="Arial"/>
              </a:rPr>
              <a:t> </a:t>
            </a:r>
            <a:r>
              <a:rPr sz="1800" b="1" dirty="0">
                <a:solidFill>
                  <a:srgbClr val="0F2044"/>
                </a:solidFill>
                <a:latin typeface="Arial"/>
                <a:cs typeface="Arial"/>
              </a:rPr>
              <a:t>VS</a:t>
            </a:r>
            <a:r>
              <a:rPr sz="1800" b="1" spc="-30" dirty="0">
                <a:solidFill>
                  <a:srgbClr val="0F2044"/>
                </a:solidFill>
                <a:latin typeface="Arial"/>
                <a:cs typeface="Arial"/>
              </a:rPr>
              <a:t> </a:t>
            </a:r>
            <a:r>
              <a:rPr sz="1800" b="1" spc="-20" dirty="0">
                <a:solidFill>
                  <a:srgbClr val="0F2044"/>
                </a:solidFill>
                <a:latin typeface="Arial"/>
                <a:cs typeface="Arial"/>
              </a:rPr>
              <a:t>Code</a:t>
            </a:r>
            <a:endParaRPr sz="1800">
              <a:latin typeface="Arial"/>
              <a:cs typeface="Arial"/>
            </a:endParaRPr>
          </a:p>
        </p:txBody>
      </p:sp>
      <p:sp>
        <p:nvSpPr>
          <p:cNvPr id="8" name="object 8"/>
          <p:cNvSpPr txBox="1"/>
          <p:nvPr/>
        </p:nvSpPr>
        <p:spPr>
          <a:xfrm>
            <a:off x="6594000" y="3023111"/>
            <a:ext cx="1470660" cy="269240"/>
          </a:xfrm>
          <a:prstGeom prst="rect">
            <a:avLst/>
          </a:prstGeom>
        </p:spPr>
        <p:txBody>
          <a:bodyPr vert="horz" wrap="square" lIns="0" tIns="12700" rIns="0" bIns="0" rtlCol="0">
            <a:spAutoFit/>
          </a:bodyPr>
          <a:lstStyle/>
          <a:p>
            <a:pPr marL="12700">
              <a:lnSpc>
                <a:spcPct val="100000"/>
              </a:lnSpc>
              <a:spcBef>
                <a:spcPts val="100"/>
              </a:spcBef>
            </a:pPr>
            <a:r>
              <a:rPr sz="1600" dirty="0">
                <a:latin typeface="Arial MT"/>
                <a:cs typeface="Arial MT"/>
              </a:rPr>
              <a:t>Open</a:t>
            </a:r>
            <a:r>
              <a:rPr sz="1600" spc="-15" dirty="0">
                <a:latin typeface="Arial MT"/>
                <a:cs typeface="Arial MT"/>
              </a:rPr>
              <a:t> </a:t>
            </a:r>
            <a:r>
              <a:rPr sz="1600" b="1" dirty="0">
                <a:latin typeface="Arial"/>
                <a:cs typeface="Arial"/>
              </a:rPr>
              <a:t>VS</a:t>
            </a:r>
            <a:r>
              <a:rPr sz="1600" b="1" spc="-15" dirty="0">
                <a:latin typeface="Arial"/>
                <a:cs typeface="Arial"/>
              </a:rPr>
              <a:t> </a:t>
            </a:r>
            <a:r>
              <a:rPr sz="1600" b="1" spc="-20" dirty="0">
                <a:latin typeface="Arial"/>
                <a:cs typeface="Arial"/>
              </a:rPr>
              <a:t>Code</a:t>
            </a:r>
            <a:r>
              <a:rPr sz="1600" spc="-20" dirty="0">
                <a:latin typeface="Arial MT"/>
                <a:cs typeface="Arial MT"/>
              </a:rPr>
              <a:t>.</a:t>
            </a:r>
            <a:endParaRPr sz="1600">
              <a:latin typeface="Arial MT"/>
              <a:cs typeface="Arial MT"/>
            </a:endParaRPr>
          </a:p>
        </p:txBody>
      </p:sp>
      <p:sp>
        <p:nvSpPr>
          <p:cNvPr id="9" name="object 9"/>
          <p:cNvSpPr txBox="1"/>
          <p:nvPr/>
        </p:nvSpPr>
        <p:spPr>
          <a:xfrm>
            <a:off x="6594000" y="3510791"/>
            <a:ext cx="4673600" cy="1244600"/>
          </a:xfrm>
          <a:prstGeom prst="rect">
            <a:avLst/>
          </a:prstGeom>
        </p:spPr>
        <p:txBody>
          <a:bodyPr vert="horz" wrap="square" lIns="0" tIns="12700" rIns="0" bIns="0" rtlCol="0">
            <a:spAutoFit/>
          </a:bodyPr>
          <a:lstStyle/>
          <a:p>
            <a:pPr marL="12700" marR="5080">
              <a:lnSpc>
                <a:spcPct val="100000"/>
              </a:lnSpc>
              <a:spcBef>
                <a:spcPts val="100"/>
              </a:spcBef>
            </a:pPr>
            <a:r>
              <a:rPr sz="1600" dirty="0">
                <a:latin typeface="Arial MT"/>
                <a:cs typeface="Arial MT"/>
              </a:rPr>
              <a:t>Press</a:t>
            </a:r>
            <a:r>
              <a:rPr sz="1600" spc="-40" dirty="0">
                <a:latin typeface="Arial MT"/>
                <a:cs typeface="Arial MT"/>
              </a:rPr>
              <a:t> </a:t>
            </a:r>
            <a:r>
              <a:rPr sz="1600" dirty="0">
                <a:solidFill>
                  <a:srgbClr val="188037"/>
                </a:solidFill>
                <a:latin typeface="Courier New"/>
                <a:cs typeface="Courier New"/>
              </a:rPr>
              <a:t>Ctrl</a:t>
            </a:r>
            <a:r>
              <a:rPr sz="1600" spc="-35" dirty="0">
                <a:solidFill>
                  <a:srgbClr val="188037"/>
                </a:solidFill>
                <a:latin typeface="Courier New"/>
                <a:cs typeface="Courier New"/>
              </a:rPr>
              <a:t> </a:t>
            </a:r>
            <a:r>
              <a:rPr sz="1600" dirty="0">
                <a:solidFill>
                  <a:srgbClr val="188037"/>
                </a:solidFill>
                <a:latin typeface="Courier New"/>
                <a:cs typeface="Courier New"/>
              </a:rPr>
              <a:t>+</a:t>
            </a:r>
            <a:r>
              <a:rPr sz="1600" spc="-40" dirty="0">
                <a:solidFill>
                  <a:srgbClr val="188037"/>
                </a:solidFill>
                <a:latin typeface="Courier New"/>
                <a:cs typeface="Courier New"/>
              </a:rPr>
              <a:t> </a:t>
            </a:r>
            <a:r>
              <a:rPr sz="1600" dirty="0">
                <a:solidFill>
                  <a:srgbClr val="188037"/>
                </a:solidFill>
                <a:latin typeface="Courier New"/>
                <a:cs typeface="Courier New"/>
              </a:rPr>
              <a:t>Shift</a:t>
            </a:r>
            <a:r>
              <a:rPr sz="1600" spc="-35" dirty="0">
                <a:solidFill>
                  <a:srgbClr val="188037"/>
                </a:solidFill>
                <a:latin typeface="Courier New"/>
                <a:cs typeface="Courier New"/>
              </a:rPr>
              <a:t> </a:t>
            </a:r>
            <a:r>
              <a:rPr sz="1600" dirty="0">
                <a:solidFill>
                  <a:srgbClr val="188037"/>
                </a:solidFill>
                <a:latin typeface="Courier New"/>
                <a:cs typeface="Courier New"/>
              </a:rPr>
              <a:t>+</a:t>
            </a:r>
            <a:r>
              <a:rPr sz="1600" spc="-40" dirty="0">
                <a:solidFill>
                  <a:srgbClr val="188037"/>
                </a:solidFill>
                <a:latin typeface="Courier New"/>
                <a:cs typeface="Courier New"/>
              </a:rPr>
              <a:t> </a:t>
            </a:r>
            <a:r>
              <a:rPr sz="1600" spc="-10" dirty="0">
                <a:solidFill>
                  <a:srgbClr val="188037"/>
                </a:solidFill>
                <a:latin typeface="Courier New"/>
                <a:cs typeface="Courier New"/>
              </a:rPr>
              <a:t>P</a:t>
            </a:r>
            <a:r>
              <a:rPr sz="1600" spc="-520" dirty="0">
                <a:solidFill>
                  <a:srgbClr val="188037"/>
                </a:solidFill>
                <a:latin typeface="Courier New"/>
                <a:cs typeface="Courier New"/>
              </a:rPr>
              <a:t> </a:t>
            </a:r>
            <a:r>
              <a:rPr sz="1600" dirty="0">
                <a:latin typeface="Arial MT"/>
                <a:cs typeface="Arial MT"/>
              </a:rPr>
              <a:t>to</a:t>
            </a:r>
            <a:r>
              <a:rPr sz="1600" spc="-20" dirty="0">
                <a:latin typeface="Arial MT"/>
                <a:cs typeface="Arial MT"/>
              </a:rPr>
              <a:t> </a:t>
            </a:r>
            <a:r>
              <a:rPr sz="1600" dirty="0">
                <a:latin typeface="Arial MT"/>
                <a:cs typeface="Arial MT"/>
              </a:rPr>
              <a:t>open</a:t>
            </a:r>
            <a:r>
              <a:rPr sz="1600" spc="-20" dirty="0">
                <a:latin typeface="Arial MT"/>
                <a:cs typeface="Arial MT"/>
              </a:rPr>
              <a:t> </a:t>
            </a:r>
            <a:r>
              <a:rPr sz="1600" dirty="0">
                <a:latin typeface="Arial MT"/>
                <a:cs typeface="Arial MT"/>
              </a:rPr>
              <a:t>the</a:t>
            </a:r>
            <a:r>
              <a:rPr sz="1600" spc="-15" dirty="0">
                <a:latin typeface="Arial MT"/>
                <a:cs typeface="Arial MT"/>
              </a:rPr>
              <a:t> </a:t>
            </a:r>
            <a:r>
              <a:rPr sz="1600" b="1" spc="-10" dirty="0">
                <a:latin typeface="Arial"/>
                <a:cs typeface="Arial"/>
              </a:rPr>
              <a:t>Command Palette</a:t>
            </a:r>
            <a:r>
              <a:rPr sz="1600" spc="-10" dirty="0">
                <a:latin typeface="Arial MT"/>
                <a:cs typeface="Arial MT"/>
              </a:rPr>
              <a:t>.</a:t>
            </a:r>
            <a:endParaRPr sz="1600">
              <a:latin typeface="Arial MT"/>
              <a:cs typeface="Arial MT"/>
            </a:endParaRPr>
          </a:p>
          <a:p>
            <a:pPr>
              <a:lnSpc>
                <a:spcPct val="100000"/>
              </a:lnSpc>
              <a:spcBef>
                <a:spcPts val="80"/>
              </a:spcBef>
            </a:pPr>
            <a:endParaRPr sz="1600">
              <a:latin typeface="Arial MT"/>
              <a:cs typeface="Arial MT"/>
            </a:endParaRPr>
          </a:p>
          <a:p>
            <a:pPr marL="12700" marR="266065">
              <a:lnSpc>
                <a:spcPct val="100000"/>
              </a:lnSpc>
            </a:pPr>
            <a:r>
              <a:rPr sz="1600" dirty="0">
                <a:latin typeface="Arial MT"/>
                <a:cs typeface="Arial MT"/>
              </a:rPr>
              <a:t>Search</a:t>
            </a:r>
            <a:r>
              <a:rPr sz="1600" spc="-25" dirty="0">
                <a:latin typeface="Arial MT"/>
                <a:cs typeface="Arial MT"/>
              </a:rPr>
              <a:t> </a:t>
            </a:r>
            <a:r>
              <a:rPr sz="1600" dirty="0">
                <a:latin typeface="Arial MT"/>
                <a:cs typeface="Arial MT"/>
              </a:rPr>
              <a:t>for</a:t>
            </a:r>
            <a:r>
              <a:rPr sz="1600" spc="-20" dirty="0">
                <a:latin typeface="Arial MT"/>
                <a:cs typeface="Arial MT"/>
              </a:rPr>
              <a:t> </a:t>
            </a:r>
            <a:r>
              <a:rPr sz="1600" dirty="0">
                <a:latin typeface="Arial MT"/>
                <a:cs typeface="Arial MT"/>
              </a:rPr>
              <a:t>and</a:t>
            </a:r>
            <a:r>
              <a:rPr sz="1600" spc="-20" dirty="0">
                <a:latin typeface="Arial MT"/>
                <a:cs typeface="Arial MT"/>
              </a:rPr>
              <a:t> </a:t>
            </a:r>
            <a:r>
              <a:rPr sz="1600" dirty="0">
                <a:latin typeface="Arial MT"/>
                <a:cs typeface="Arial MT"/>
              </a:rPr>
              <a:t>select</a:t>
            </a:r>
            <a:r>
              <a:rPr sz="1600" spc="-10" dirty="0">
                <a:latin typeface="Arial MT"/>
                <a:cs typeface="Arial MT"/>
              </a:rPr>
              <a:t> </a:t>
            </a:r>
            <a:r>
              <a:rPr sz="1600" b="1" dirty="0">
                <a:latin typeface="Arial"/>
                <a:cs typeface="Arial"/>
              </a:rPr>
              <a:t>"Preferences:</a:t>
            </a:r>
            <a:r>
              <a:rPr sz="1600" b="1" spc="-20" dirty="0">
                <a:latin typeface="Arial"/>
                <a:cs typeface="Arial"/>
              </a:rPr>
              <a:t> </a:t>
            </a:r>
            <a:r>
              <a:rPr sz="1600" b="1" dirty="0">
                <a:latin typeface="Arial"/>
                <a:cs typeface="Arial"/>
              </a:rPr>
              <a:t>Open</a:t>
            </a:r>
            <a:r>
              <a:rPr sz="1600" b="1" spc="-20" dirty="0">
                <a:latin typeface="Arial"/>
                <a:cs typeface="Arial"/>
              </a:rPr>
              <a:t> User </a:t>
            </a:r>
            <a:r>
              <a:rPr sz="1600" b="1" dirty="0">
                <a:latin typeface="Arial"/>
                <a:cs typeface="Arial"/>
              </a:rPr>
              <a:t>Settings</a:t>
            </a:r>
            <a:r>
              <a:rPr sz="1600" b="1" spc="-105" dirty="0">
                <a:latin typeface="Arial"/>
                <a:cs typeface="Arial"/>
              </a:rPr>
              <a:t> </a:t>
            </a:r>
            <a:r>
              <a:rPr sz="1600" b="1" spc="-10" dirty="0">
                <a:latin typeface="Arial"/>
                <a:cs typeface="Arial"/>
              </a:rPr>
              <a:t>(JSON)"</a:t>
            </a:r>
            <a:r>
              <a:rPr sz="1600" spc="-10" dirty="0">
                <a:latin typeface="Arial MT"/>
                <a:cs typeface="Arial MT"/>
              </a:rPr>
              <a:t>.</a:t>
            </a:r>
            <a:endParaRPr sz="1600">
              <a:latin typeface="Arial MT"/>
              <a:cs typeface="Arial MT"/>
            </a:endParaRPr>
          </a:p>
        </p:txBody>
      </p:sp>
      <p:sp>
        <p:nvSpPr>
          <p:cNvPr id="10" name="object 10"/>
          <p:cNvSpPr txBox="1"/>
          <p:nvPr/>
        </p:nvSpPr>
        <p:spPr>
          <a:xfrm>
            <a:off x="6613074" y="4952374"/>
            <a:ext cx="5156200" cy="583565"/>
          </a:xfrm>
          <a:prstGeom prst="rect">
            <a:avLst/>
          </a:prstGeom>
          <a:ln w="19049">
            <a:solidFill>
              <a:srgbClr val="A00C30"/>
            </a:solidFill>
          </a:ln>
        </p:spPr>
        <p:txBody>
          <a:bodyPr vert="horz" wrap="square" lIns="0" tIns="161290" rIns="0" bIns="0" rtlCol="0">
            <a:spAutoFit/>
          </a:bodyPr>
          <a:lstStyle/>
          <a:p>
            <a:pPr marL="85725">
              <a:lnSpc>
                <a:spcPct val="100000"/>
              </a:lnSpc>
              <a:spcBef>
                <a:spcPts val="1270"/>
              </a:spcBef>
            </a:pPr>
            <a:r>
              <a:rPr sz="1600" spc="-10" dirty="0">
                <a:latin typeface="Arial MT"/>
                <a:cs typeface="Arial MT"/>
              </a:rPr>
              <a:t>"terminal.integrated.defaultProfile.windows":</a:t>
            </a:r>
            <a:r>
              <a:rPr sz="1600" spc="215" dirty="0">
                <a:latin typeface="Arial MT"/>
                <a:cs typeface="Arial MT"/>
              </a:rPr>
              <a:t> </a:t>
            </a:r>
            <a:r>
              <a:rPr sz="1600" spc="-10" dirty="0">
                <a:latin typeface="Arial MT"/>
                <a:cs typeface="Arial MT"/>
              </a:rPr>
              <a:t>"WSL"</a:t>
            </a:r>
            <a:endParaRPr sz="160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064" y="1368855"/>
            <a:ext cx="10515600" cy="456535"/>
          </a:xfrm>
          <a:prstGeom prst="rect">
            <a:avLst/>
          </a:prstGeom>
        </p:spPr>
        <p:txBody>
          <a:bodyPr vert="horz" wrap="square" lIns="0" tIns="12700" rIns="0" bIns="0" rtlCol="0">
            <a:spAutoFit/>
          </a:bodyPr>
          <a:lstStyle/>
          <a:p>
            <a:pPr marL="12700">
              <a:lnSpc>
                <a:spcPct val="100000"/>
              </a:lnSpc>
              <a:spcBef>
                <a:spcPts val="100"/>
              </a:spcBef>
            </a:pPr>
            <a:r>
              <a:rPr sz="2800" dirty="0"/>
              <a:t>Setting</a:t>
            </a:r>
            <a:r>
              <a:rPr sz="2800" spc="-50" dirty="0"/>
              <a:t> </a:t>
            </a:r>
            <a:r>
              <a:rPr sz="2800" dirty="0"/>
              <a:t>up</a:t>
            </a:r>
            <a:r>
              <a:rPr sz="2800" spc="-50" dirty="0"/>
              <a:t> </a:t>
            </a:r>
            <a:r>
              <a:rPr sz="2800" dirty="0"/>
              <a:t>your</a:t>
            </a:r>
            <a:r>
              <a:rPr sz="2800" spc="-45" dirty="0"/>
              <a:t> </a:t>
            </a:r>
            <a:r>
              <a:rPr sz="2800" spc="-10" dirty="0"/>
              <a:t>GitHub</a:t>
            </a:r>
          </a:p>
        </p:txBody>
      </p:sp>
      <p:sp>
        <p:nvSpPr>
          <p:cNvPr id="3" name="object 3"/>
          <p:cNvSpPr txBox="1"/>
          <p:nvPr/>
        </p:nvSpPr>
        <p:spPr>
          <a:xfrm>
            <a:off x="410375" y="2021183"/>
            <a:ext cx="5096510" cy="3912033"/>
          </a:xfrm>
          <a:prstGeom prst="rect">
            <a:avLst/>
          </a:prstGeom>
        </p:spPr>
        <p:txBody>
          <a:bodyPr vert="horz" wrap="square" lIns="0" tIns="12700" rIns="0" bIns="0" rtlCol="0">
            <a:spAutoFit/>
          </a:bodyPr>
          <a:lstStyle/>
          <a:p>
            <a:pPr marL="12700" marR="631190">
              <a:lnSpc>
                <a:spcPct val="114999"/>
              </a:lnSpc>
              <a:spcBef>
                <a:spcPts val="100"/>
              </a:spcBef>
            </a:pPr>
            <a:r>
              <a:rPr sz="2000" dirty="0">
                <a:solidFill>
                  <a:srgbClr val="0F2044"/>
                </a:solidFill>
                <a:latin typeface="Arial MT"/>
                <a:cs typeface="Arial MT"/>
              </a:rPr>
              <a:t>GitHub</a:t>
            </a:r>
            <a:r>
              <a:rPr sz="2000" spc="-60" dirty="0">
                <a:solidFill>
                  <a:srgbClr val="0F2044"/>
                </a:solidFill>
                <a:latin typeface="Arial MT"/>
                <a:cs typeface="Arial MT"/>
              </a:rPr>
              <a:t> </a:t>
            </a:r>
            <a:r>
              <a:rPr sz="2000" dirty="0">
                <a:solidFill>
                  <a:srgbClr val="0F2044"/>
                </a:solidFill>
                <a:latin typeface="Arial MT"/>
                <a:cs typeface="Arial MT"/>
              </a:rPr>
              <a:t>is</a:t>
            </a:r>
            <a:r>
              <a:rPr sz="2000" spc="-50" dirty="0">
                <a:solidFill>
                  <a:srgbClr val="0F2044"/>
                </a:solidFill>
                <a:latin typeface="Arial MT"/>
                <a:cs typeface="Arial MT"/>
              </a:rPr>
              <a:t> </a:t>
            </a:r>
            <a:r>
              <a:rPr sz="2000" dirty="0">
                <a:solidFill>
                  <a:srgbClr val="0F2044"/>
                </a:solidFill>
                <a:latin typeface="Arial MT"/>
                <a:cs typeface="Arial MT"/>
              </a:rPr>
              <a:t>a</a:t>
            </a:r>
            <a:r>
              <a:rPr sz="2000" spc="-50" dirty="0">
                <a:solidFill>
                  <a:srgbClr val="0F2044"/>
                </a:solidFill>
                <a:latin typeface="Arial MT"/>
                <a:cs typeface="Arial MT"/>
              </a:rPr>
              <a:t> </a:t>
            </a:r>
            <a:r>
              <a:rPr sz="2000" spc="-20" dirty="0">
                <a:solidFill>
                  <a:srgbClr val="0F2044"/>
                </a:solidFill>
                <a:latin typeface="Arial MT"/>
                <a:cs typeface="Arial MT"/>
              </a:rPr>
              <a:t>widely-</a:t>
            </a:r>
            <a:r>
              <a:rPr sz="2000" dirty="0">
                <a:solidFill>
                  <a:srgbClr val="0F2044"/>
                </a:solidFill>
                <a:latin typeface="Arial MT"/>
                <a:cs typeface="Arial MT"/>
              </a:rPr>
              <a:t>used</a:t>
            </a:r>
            <a:r>
              <a:rPr sz="2000" spc="-50" dirty="0">
                <a:solidFill>
                  <a:srgbClr val="0F2044"/>
                </a:solidFill>
                <a:latin typeface="Arial MT"/>
                <a:cs typeface="Arial MT"/>
              </a:rPr>
              <a:t> </a:t>
            </a:r>
            <a:r>
              <a:rPr sz="2000" dirty="0">
                <a:solidFill>
                  <a:srgbClr val="0F2044"/>
                </a:solidFill>
                <a:latin typeface="Arial MT"/>
                <a:cs typeface="Arial MT"/>
              </a:rPr>
              <a:t>web</a:t>
            </a:r>
            <a:r>
              <a:rPr sz="2000" spc="-50" dirty="0">
                <a:solidFill>
                  <a:srgbClr val="0F2044"/>
                </a:solidFill>
                <a:latin typeface="Arial MT"/>
                <a:cs typeface="Arial MT"/>
              </a:rPr>
              <a:t> </a:t>
            </a:r>
            <a:r>
              <a:rPr sz="2000" dirty="0">
                <a:solidFill>
                  <a:srgbClr val="0F2044"/>
                </a:solidFill>
                <a:latin typeface="Arial MT"/>
                <a:cs typeface="Arial MT"/>
              </a:rPr>
              <a:t>service</a:t>
            </a:r>
            <a:r>
              <a:rPr sz="2000" spc="-45" dirty="0">
                <a:solidFill>
                  <a:srgbClr val="0F2044"/>
                </a:solidFill>
                <a:latin typeface="Arial MT"/>
                <a:cs typeface="Arial MT"/>
              </a:rPr>
              <a:t> </a:t>
            </a:r>
            <a:r>
              <a:rPr sz="2000" spc="-25" dirty="0">
                <a:solidFill>
                  <a:srgbClr val="0F2044"/>
                </a:solidFill>
                <a:latin typeface="Arial MT"/>
                <a:cs typeface="Arial MT"/>
              </a:rPr>
              <a:t>for </a:t>
            </a:r>
            <a:r>
              <a:rPr sz="2000" dirty="0">
                <a:solidFill>
                  <a:srgbClr val="0F2044"/>
                </a:solidFill>
                <a:latin typeface="Arial MT"/>
                <a:cs typeface="Arial MT"/>
              </a:rPr>
              <a:t>managing</a:t>
            </a:r>
            <a:r>
              <a:rPr sz="2000" spc="-95" dirty="0">
                <a:solidFill>
                  <a:srgbClr val="0F2044"/>
                </a:solidFill>
                <a:latin typeface="Arial MT"/>
                <a:cs typeface="Arial MT"/>
              </a:rPr>
              <a:t> </a:t>
            </a:r>
            <a:r>
              <a:rPr sz="2000" dirty="0">
                <a:solidFill>
                  <a:srgbClr val="0F2044"/>
                </a:solidFill>
                <a:latin typeface="Arial MT"/>
                <a:cs typeface="Arial MT"/>
              </a:rPr>
              <a:t>programming</a:t>
            </a:r>
            <a:r>
              <a:rPr sz="2000" spc="-90" dirty="0">
                <a:solidFill>
                  <a:srgbClr val="0F2044"/>
                </a:solidFill>
                <a:latin typeface="Arial MT"/>
                <a:cs typeface="Arial MT"/>
              </a:rPr>
              <a:t> </a:t>
            </a:r>
            <a:r>
              <a:rPr sz="2000" spc="-10" dirty="0">
                <a:solidFill>
                  <a:srgbClr val="0F2044"/>
                </a:solidFill>
                <a:latin typeface="Arial MT"/>
                <a:cs typeface="Arial MT"/>
              </a:rPr>
              <a:t>projects.</a:t>
            </a:r>
            <a:endParaRPr sz="2000" dirty="0">
              <a:latin typeface="Arial MT"/>
              <a:cs typeface="Arial MT"/>
            </a:endParaRPr>
          </a:p>
          <a:p>
            <a:pPr>
              <a:lnSpc>
                <a:spcPct val="100000"/>
              </a:lnSpc>
              <a:spcBef>
                <a:spcPts val="459"/>
              </a:spcBef>
            </a:pPr>
            <a:endParaRPr sz="2000" dirty="0">
              <a:latin typeface="Arial MT"/>
              <a:cs typeface="Arial MT"/>
            </a:endParaRPr>
          </a:p>
          <a:p>
            <a:pPr marL="12700" marR="62865">
              <a:lnSpc>
                <a:spcPct val="114999"/>
              </a:lnSpc>
            </a:pPr>
            <a:r>
              <a:rPr sz="2000" dirty="0">
                <a:solidFill>
                  <a:srgbClr val="0F2044"/>
                </a:solidFill>
                <a:latin typeface="Arial MT"/>
                <a:cs typeface="Arial MT"/>
                <a:hlinkClick r:id="rId3"/>
              </a:rPr>
              <a:t>Sign</a:t>
            </a:r>
            <a:r>
              <a:rPr sz="2000" spc="-35" dirty="0">
                <a:solidFill>
                  <a:srgbClr val="0F2044"/>
                </a:solidFill>
                <a:latin typeface="Arial MT"/>
                <a:cs typeface="Arial MT"/>
                <a:hlinkClick r:id="rId3"/>
              </a:rPr>
              <a:t> </a:t>
            </a:r>
            <a:r>
              <a:rPr sz="2000" dirty="0">
                <a:solidFill>
                  <a:srgbClr val="0F2044"/>
                </a:solidFill>
                <a:latin typeface="Arial MT"/>
                <a:cs typeface="Arial MT"/>
                <a:hlinkClick r:id="rId3"/>
              </a:rPr>
              <a:t>up</a:t>
            </a:r>
            <a:r>
              <a:rPr sz="2000" spc="-30" dirty="0">
                <a:solidFill>
                  <a:srgbClr val="0F2044"/>
                </a:solidFill>
                <a:latin typeface="Arial MT"/>
                <a:cs typeface="Arial MT"/>
                <a:hlinkClick r:id="rId3"/>
              </a:rPr>
              <a:t> </a:t>
            </a:r>
            <a:r>
              <a:rPr sz="2000" dirty="0">
                <a:solidFill>
                  <a:srgbClr val="0F2044"/>
                </a:solidFill>
                <a:latin typeface="Arial MT"/>
                <a:cs typeface="Arial MT"/>
                <a:hlinkClick r:id="rId3"/>
              </a:rPr>
              <a:t>for</a:t>
            </a:r>
            <a:r>
              <a:rPr sz="2000" spc="-30" dirty="0">
                <a:solidFill>
                  <a:srgbClr val="0F2044"/>
                </a:solidFill>
                <a:latin typeface="Arial MT"/>
                <a:cs typeface="Arial MT"/>
                <a:hlinkClick r:id="rId3"/>
              </a:rPr>
              <a:t> </a:t>
            </a:r>
            <a:r>
              <a:rPr sz="2000" dirty="0">
                <a:solidFill>
                  <a:srgbClr val="0F2044"/>
                </a:solidFill>
                <a:latin typeface="Arial MT"/>
                <a:cs typeface="Arial MT"/>
                <a:hlinkClick r:id="rId3"/>
              </a:rPr>
              <a:t>a</a:t>
            </a:r>
            <a:r>
              <a:rPr sz="2000" spc="-30" dirty="0">
                <a:solidFill>
                  <a:srgbClr val="0F2044"/>
                </a:solidFill>
                <a:latin typeface="Arial MT"/>
                <a:cs typeface="Arial MT"/>
                <a:hlinkClick r:id="rId3"/>
              </a:rPr>
              <a:t> </a:t>
            </a:r>
            <a:r>
              <a:rPr sz="2000" dirty="0">
                <a:solidFill>
                  <a:srgbClr val="0F2044"/>
                </a:solidFill>
                <a:latin typeface="Arial MT"/>
                <a:cs typeface="Arial MT"/>
                <a:hlinkClick r:id="rId3"/>
              </a:rPr>
              <a:t>GitHub</a:t>
            </a:r>
            <a:r>
              <a:rPr sz="2000" spc="-30" dirty="0">
                <a:solidFill>
                  <a:srgbClr val="0F2044"/>
                </a:solidFill>
                <a:latin typeface="Arial MT"/>
                <a:cs typeface="Arial MT"/>
                <a:hlinkClick r:id="rId3"/>
              </a:rPr>
              <a:t> </a:t>
            </a:r>
            <a:r>
              <a:rPr sz="2000" dirty="0">
                <a:solidFill>
                  <a:srgbClr val="0F2044"/>
                </a:solidFill>
                <a:latin typeface="Arial MT"/>
                <a:cs typeface="Arial MT"/>
                <a:hlinkClick r:id="rId3"/>
              </a:rPr>
              <a:t>account</a:t>
            </a:r>
            <a:r>
              <a:rPr sz="2000" dirty="0">
                <a:solidFill>
                  <a:srgbClr val="0F2044"/>
                </a:solidFill>
                <a:latin typeface="Arial MT"/>
                <a:cs typeface="Arial MT"/>
              </a:rPr>
              <a:t>,</a:t>
            </a:r>
            <a:r>
              <a:rPr sz="2000" spc="-30" dirty="0">
                <a:solidFill>
                  <a:srgbClr val="0F2044"/>
                </a:solidFill>
                <a:latin typeface="Arial MT"/>
                <a:cs typeface="Arial MT"/>
              </a:rPr>
              <a:t> </a:t>
            </a:r>
            <a:br>
              <a:rPr lang="en-US" sz="2000" spc="-30" dirty="0">
                <a:solidFill>
                  <a:srgbClr val="0F2044"/>
                </a:solidFill>
                <a:latin typeface="Arial MT"/>
                <a:cs typeface="Arial MT"/>
              </a:rPr>
            </a:br>
            <a:r>
              <a:rPr sz="2000" dirty="0">
                <a:solidFill>
                  <a:srgbClr val="0F2044"/>
                </a:solidFill>
                <a:latin typeface="Arial MT"/>
                <a:cs typeface="Arial MT"/>
              </a:rPr>
              <a:t>if</a:t>
            </a:r>
            <a:r>
              <a:rPr sz="2000" spc="-35" dirty="0">
                <a:solidFill>
                  <a:srgbClr val="0F2044"/>
                </a:solidFill>
                <a:latin typeface="Arial MT"/>
                <a:cs typeface="Arial MT"/>
              </a:rPr>
              <a:t> </a:t>
            </a:r>
            <a:r>
              <a:rPr sz="2000" dirty="0">
                <a:solidFill>
                  <a:srgbClr val="0F2044"/>
                </a:solidFill>
                <a:latin typeface="Arial MT"/>
                <a:cs typeface="Arial MT"/>
              </a:rPr>
              <a:t>you</a:t>
            </a:r>
            <a:r>
              <a:rPr sz="2000" spc="-30" dirty="0">
                <a:solidFill>
                  <a:srgbClr val="0F2044"/>
                </a:solidFill>
                <a:latin typeface="Arial MT"/>
                <a:cs typeface="Arial MT"/>
              </a:rPr>
              <a:t> </a:t>
            </a:r>
            <a:r>
              <a:rPr sz="2000" spc="-10" dirty="0">
                <a:solidFill>
                  <a:srgbClr val="0F2044"/>
                </a:solidFill>
                <a:latin typeface="Arial MT"/>
                <a:cs typeface="Arial MT"/>
              </a:rPr>
              <a:t>don't </a:t>
            </a:r>
            <a:r>
              <a:rPr sz="2000" dirty="0">
                <a:solidFill>
                  <a:srgbClr val="0F2044"/>
                </a:solidFill>
                <a:latin typeface="Arial MT"/>
                <a:cs typeface="Arial MT"/>
              </a:rPr>
              <a:t>already</a:t>
            </a:r>
            <a:r>
              <a:rPr sz="2000" spc="-70" dirty="0">
                <a:solidFill>
                  <a:srgbClr val="0F2044"/>
                </a:solidFill>
                <a:latin typeface="Arial MT"/>
                <a:cs typeface="Arial MT"/>
              </a:rPr>
              <a:t> </a:t>
            </a:r>
            <a:r>
              <a:rPr sz="2000" dirty="0">
                <a:solidFill>
                  <a:srgbClr val="0F2044"/>
                </a:solidFill>
                <a:latin typeface="Arial MT"/>
                <a:cs typeface="Arial MT"/>
              </a:rPr>
              <a:t>have</a:t>
            </a:r>
            <a:r>
              <a:rPr sz="2000" spc="-65" dirty="0">
                <a:solidFill>
                  <a:srgbClr val="0F2044"/>
                </a:solidFill>
                <a:latin typeface="Arial MT"/>
                <a:cs typeface="Arial MT"/>
              </a:rPr>
              <a:t> </a:t>
            </a:r>
            <a:r>
              <a:rPr sz="2000" spc="-20" dirty="0">
                <a:solidFill>
                  <a:srgbClr val="0F2044"/>
                </a:solidFill>
                <a:latin typeface="Arial MT"/>
                <a:cs typeface="Arial MT"/>
              </a:rPr>
              <a:t>one</a:t>
            </a:r>
            <a:r>
              <a:rPr lang="en-US" sz="2000" spc="-20" dirty="0">
                <a:solidFill>
                  <a:srgbClr val="0F2044"/>
                </a:solidFill>
                <a:latin typeface="Arial MT"/>
                <a:cs typeface="Arial MT"/>
              </a:rPr>
              <a:t>.</a:t>
            </a:r>
            <a:endParaRPr sz="2000" dirty="0">
              <a:latin typeface="Arial MT"/>
              <a:cs typeface="Arial MT"/>
            </a:endParaRPr>
          </a:p>
          <a:p>
            <a:pPr>
              <a:lnSpc>
                <a:spcPct val="100000"/>
              </a:lnSpc>
              <a:spcBef>
                <a:spcPts val="459"/>
              </a:spcBef>
            </a:pPr>
            <a:endParaRPr sz="2000" dirty="0">
              <a:latin typeface="Arial MT"/>
              <a:cs typeface="Arial MT"/>
            </a:endParaRPr>
          </a:p>
          <a:p>
            <a:pPr marL="12700" marR="5080">
              <a:lnSpc>
                <a:spcPct val="114999"/>
              </a:lnSpc>
            </a:pPr>
            <a:r>
              <a:rPr sz="2000" spc="-50" dirty="0">
                <a:solidFill>
                  <a:srgbClr val="0F2044"/>
                </a:solidFill>
                <a:latin typeface="Arial MT"/>
                <a:cs typeface="Arial MT"/>
              </a:rPr>
              <a:t>You</a:t>
            </a:r>
            <a:r>
              <a:rPr sz="2000" spc="-45" dirty="0">
                <a:solidFill>
                  <a:srgbClr val="0F2044"/>
                </a:solidFill>
                <a:latin typeface="Arial MT"/>
                <a:cs typeface="Arial MT"/>
              </a:rPr>
              <a:t> </a:t>
            </a:r>
            <a:r>
              <a:rPr sz="2000" dirty="0">
                <a:solidFill>
                  <a:srgbClr val="0F2044"/>
                </a:solidFill>
                <a:latin typeface="Arial MT"/>
                <a:cs typeface="Arial MT"/>
              </a:rPr>
              <a:t>may</a:t>
            </a:r>
            <a:r>
              <a:rPr sz="2000" spc="-40" dirty="0">
                <a:solidFill>
                  <a:srgbClr val="0F2044"/>
                </a:solidFill>
                <a:latin typeface="Arial MT"/>
                <a:cs typeface="Arial MT"/>
              </a:rPr>
              <a:t> </a:t>
            </a:r>
            <a:r>
              <a:rPr sz="2000" dirty="0">
                <a:solidFill>
                  <a:srgbClr val="0F2044"/>
                </a:solidFill>
                <a:latin typeface="Arial MT"/>
                <a:cs typeface="Arial MT"/>
              </a:rPr>
              <a:t>have</a:t>
            </a:r>
            <a:r>
              <a:rPr sz="2000" spc="-40" dirty="0">
                <a:solidFill>
                  <a:srgbClr val="0F2044"/>
                </a:solidFill>
                <a:latin typeface="Arial MT"/>
                <a:cs typeface="Arial MT"/>
              </a:rPr>
              <a:t> </a:t>
            </a:r>
            <a:r>
              <a:rPr sz="2000" dirty="0">
                <a:solidFill>
                  <a:srgbClr val="0F2044"/>
                </a:solidFill>
                <a:latin typeface="Arial MT"/>
                <a:cs typeface="Arial MT"/>
              </a:rPr>
              <a:t>used</a:t>
            </a:r>
            <a:r>
              <a:rPr sz="2000" spc="-40" dirty="0">
                <a:solidFill>
                  <a:srgbClr val="0F2044"/>
                </a:solidFill>
                <a:latin typeface="Arial MT"/>
                <a:cs typeface="Arial MT"/>
              </a:rPr>
              <a:t> </a:t>
            </a:r>
            <a:r>
              <a:rPr sz="2000" dirty="0">
                <a:solidFill>
                  <a:srgbClr val="0F2044"/>
                </a:solidFill>
                <a:latin typeface="Arial MT"/>
                <a:cs typeface="Arial MT"/>
              </a:rPr>
              <a:t>it</a:t>
            </a:r>
            <a:r>
              <a:rPr sz="2000" spc="-40" dirty="0">
                <a:solidFill>
                  <a:srgbClr val="0F2044"/>
                </a:solidFill>
                <a:latin typeface="Arial MT"/>
                <a:cs typeface="Arial MT"/>
              </a:rPr>
              <a:t> </a:t>
            </a:r>
            <a:r>
              <a:rPr sz="2000" dirty="0">
                <a:solidFill>
                  <a:srgbClr val="0F2044"/>
                </a:solidFill>
                <a:latin typeface="Arial MT"/>
                <a:cs typeface="Arial MT"/>
              </a:rPr>
              <a:t>in</a:t>
            </a:r>
            <a:r>
              <a:rPr sz="2000" spc="-40" dirty="0">
                <a:solidFill>
                  <a:srgbClr val="0F2044"/>
                </a:solidFill>
                <a:latin typeface="Arial MT"/>
                <a:cs typeface="Arial MT"/>
              </a:rPr>
              <a:t> </a:t>
            </a:r>
            <a:r>
              <a:rPr sz="2000" dirty="0">
                <a:solidFill>
                  <a:srgbClr val="0F2044"/>
                </a:solidFill>
                <a:latin typeface="Arial MT"/>
                <a:cs typeface="Arial MT"/>
              </a:rPr>
              <a:t>earlier</a:t>
            </a:r>
            <a:r>
              <a:rPr sz="2000" spc="-40" dirty="0">
                <a:solidFill>
                  <a:srgbClr val="0F2044"/>
                </a:solidFill>
                <a:latin typeface="Arial MT"/>
                <a:cs typeface="Arial MT"/>
              </a:rPr>
              <a:t> </a:t>
            </a:r>
            <a:r>
              <a:rPr sz="2000" dirty="0">
                <a:solidFill>
                  <a:srgbClr val="0F2044"/>
                </a:solidFill>
                <a:latin typeface="Arial MT"/>
                <a:cs typeface="Arial MT"/>
              </a:rPr>
              <a:t>classes,</a:t>
            </a:r>
            <a:r>
              <a:rPr sz="2000" spc="-40" dirty="0">
                <a:solidFill>
                  <a:srgbClr val="0F2044"/>
                </a:solidFill>
                <a:latin typeface="Arial MT"/>
                <a:cs typeface="Arial MT"/>
              </a:rPr>
              <a:t> </a:t>
            </a:r>
            <a:r>
              <a:rPr sz="2000" dirty="0">
                <a:solidFill>
                  <a:srgbClr val="0F2044"/>
                </a:solidFill>
                <a:latin typeface="Arial MT"/>
                <a:cs typeface="Arial MT"/>
              </a:rPr>
              <a:t>but</a:t>
            </a:r>
            <a:r>
              <a:rPr sz="2000" spc="-15" dirty="0">
                <a:solidFill>
                  <a:srgbClr val="0F2044"/>
                </a:solidFill>
                <a:latin typeface="Arial MT"/>
                <a:cs typeface="Arial MT"/>
              </a:rPr>
              <a:t> </a:t>
            </a:r>
            <a:r>
              <a:rPr sz="2000" spc="-25" dirty="0">
                <a:solidFill>
                  <a:srgbClr val="0F2044"/>
                </a:solidFill>
                <a:latin typeface="Arial MT"/>
                <a:cs typeface="Arial MT"/>
              </a:rPr>
              <a:t>if </a:t>
            </a:r>
            <a:r>
              <a:rPr sz="2000" dirty="0">
                <a:solidFill>
                  <a:srgbClr val="0F2044"/>
                </a:solidFill>
                <a:latin typeface="Arial MT"/>
                <a:cs typeface="Arial MT"/>
              </a:rPr>
              <a:t>not</a:t>
            </a:r>
            <a:r>
              <a:rPr sz="2000" spc="-30" dirty="0">
                <a:solidFill>
                  <a:srgbClr val="0F2044"/>
                </a:solidFill>
                <a:latin typeface="Arial MT"/>
                <a:cs typeface="Arial MT"/>
              </a:rPr>
              <a:t> </a:t>
            </a:r>
            <a:r>
              <a:rPr sz="2000" dirty="0">
                <a:solidFill>
                  <a:srgbClr val="0F2044"/>
                </a:solidFill>
                <a:latin typeface="Arial MT"/>
                <a:cs typeface="Arial MT"/>
              </a:rPr>
              <a:t>don't</a:t>
            </a:r>
            <a:r>
              <a:rPr sz="2000" spc="-25" dirty="0">
                <a:solidFill>
                  <a:srgbClr val="0F2044"/>
                </a:solidFill>
                <a:latin typeface="Arial MT"/>
                <a:cs typeface="Arial MT"/>
              </a:rPr>
              <a:t> </a:t>
            </a:r>
            <a:r>
              <a:rPr sz="2000" dirty="0">
                <a:solidFill>
                  <a:srgbClr val="0F2044"/>
                </a:solidFill>
                <a:latin typeface="Arial MT"/>
                <a:cs typeface="Arial MT"/>
              </a:rPr>
              <a:t>worry</a:t>
            </a:r>
            <a:r>
              <a:rPr sz="2000" spc="-30" dirty="0">
                <a:solidFill>
                  <a:srgbClr val="0F2044"/>
                </a:solidFill>
                <a:latin typeface="Arial MT"/>
                <a:cs typeface="Arial MT"/>
              </a:rPr>
              <a:t> </a:t>
            </a:r>
            <a:r>
              <a:rPr sz="2000" dirty="0">
                <a:solidFill>
                  <a:srgbClr val="0F2044"/>
                </a:solidFill>
                <a:latin typeface="Arial MT"/>
                <a:cs typeface="Arial MT"/>
              </a:rPr>
              <a:t>about</a:t>
            </a:r>
            <a:r>
              <a:rPr sz="2000" spc="-25" dirty="0">
                <a:solidFill>
                  <a:srgbClr val="0F2044"/>
                </a:solidFill>
                <a:latin typeface="Arial MT"/>
                <a:cs typeface="Arial MT"/>
              </a:rPr>
              <a:t> </a:t>
            </a:r>
            <a:r>
              <a:rPr sz="2000" dirty="0">
                <a:solidFill>
                  <a:srgbClr val="0F2044"/>
                </a:solidFill>
                <a:latin typeface="Arial MT"/>
                <a:cs typeface="Arial MT"/>
              </a:rPr>
              <a:t>it</a:t>
            </a:r>
            <a:r>
              <a:rPr sz="2000" spc="-25" dirty="0">
                <a:solidFill>
                  <a:srgbClr val="0F2044"/>
                </a:solidFill>
                <a:latin typeface="Arial MT"/>
                <a:cs typeface="Arial MT"/>
              </a:rPr>
              <a:t> </a:t>
            </a:r>
            <a:r>
              <a:rPr sz="2000" dirty="0">
                <a:solidFill>
                  <a:srgbClr val="0F2044"/>
                </a:solidFill>
                <a:latin typeface="Arial MT"/>
                <a:cs typeface="Arial MT"/>
              </a:rPr>
              <a:t>--</a:t>
            </a:r>
            <a:r>
              <a:rPr sz="2000" spc="-30" dirty="0">
                <a:solidFill>
                  <a:srgbClr val="0F2044"/>
                </a:solidFill>
                <a:latin typeface="Arial MT"/>
                <a:cs typeface="Arial MT"/>
              </a:rPr>
              <a:t> </a:t>
            </a:r>
            <a:r>
              <a:rPr sz="2000" dirty="0">
                <a:solidFill>
                  <a:srgbClr val="0F2044"/>
                </a:solidFill>
                <a:latin typeface="Arial MT"/>
                <a:cs typeface="Arial MT"/>
              </a:rPr>
              <a:t>the</a:t>
            </a:r>
            <a:r>
              <a:rPr sz="2000" spc="-25" dirty="0">
                <a:solidFill>
                  <a:srgbClr val="0F2044"/>
                </a:solidFill>
                <a:latin typeface="Arial MT"/>
                <a:cs typeface="Arial MT"/>
              </a:rPr>
              <a:t> </a:t>
            </a:r>
            <a:r>
              <a:rPr sz="2000" dirty="0">
                <a:solidFill>
                  <a:srgbClr val="0F2044"/>
                </a:solidFill>
                <a:latin typeface="Arial MT"/>
                <a:cs typeface="Arial MT"/>
              </a:rPr>
              <a:t>way</a:t>
            </a:r>
            <a:r>
              <a:rPr sz="2000" spc="-25" dirty="0">
                <a:solidFill>
                  <a:srgbClr val="0F2044"/>
                </a:solidFill>
                <a:latin typeface="Arial MT"/>
                <a:cs typeface="Arial MT"/>
              </a:rPr>
              <a:t> </a:t>
            </a:r>
            <a:r>
              <a:rPr sz="2000" dirty="0">
                <a:solidFill>
                  <a:srgbClr val="0F2044"/>
                </a:solidFill>
                <a:latin typeface="Arial MT"/>
                <a:cs typeface="Arial MT"/>
              </a:rPr>
              <a:t>we</a:t>
            </a:r>
            <a:r>
              <a:rPr sz="2000" spc="-30" dirty="0">
                <a:solidFill>
                  <a:srgbClr val="0F2044"/>
                </a:solidFill>
                <a:latin typeface="Arial MT"/>
                <a:cs typeface="Arial MT"/>
              </a:rPr>
              <a:t> </a:t>
            </a:r>
            <a:r>
              <a:rPr sz="2000" dirty="0">
                <a:solidFill>
                  <a:srgbClr val="0F2044"/>
                </a:solidFill>
                <a:latin typeface="Arial MT"/>
                <a:cs typeface="Arial MT"/>
              </a:rPr>
              <a:t>will</a:t>
            </a:r>
            <a:r>
              <a:rPr sz="2000" spc="-25" dirty="0">
                <a:solidFill>
                  <a:srgbClr val="0F2044"/>
                </a:solidFill>
                <a:latin typeface="Arial MT"/>
                <a:cs typeface="Arial MT"/>
              </a:rPr>
              <a:t> use </a:t>
            </a:r>
            <a:r>
              <a:rPr sz="2000" dirty="0">
                <a:solidFill>
                  <a:srgbClr val="0F2044"/>
                </a:solidFill>
                <a:latin typeface="Arial MT"/>
                <a:cs typeface="Arial MT"/>
              </a:rPr>
              <a:t>it</a:t>
            </a:r>
            <a:r>
              <a:rPr sz="2000" spc="-30" dirty="0">
                <a:solidFill>
                  <a:srgbClr val="0F2044"/>
                </a:solidFill>
                <a:latin typeface="Arial MT"/>
                <a:cs typeface="Arial MT"/>
              </a:rPr>
              <a:t> </a:t>
            </a:r>
            <a:r>
              <a:rPr sz="2000" dirty="0">
                <a:solidFill>
                  <a:srgbClr val="0F2044"/>
                </a:solidFill>
                <a:latin typeface="Arial MT"/>
                <a:cs typeface="Arial MT"/>
              </a:rPr>
              <a:t>in</a:t>
            </a:r>
            <a:r>
              <a:rPr sz="2000" spc="-30" dirty="0">
                <a:solidFill>
                  <a:srgbClr val="0F2044"/>
                </a:solidFill>
                <a:latin typeface="Arial MT"/>
                <a:cs typeface="Arial MT"/>
              </a:rPr>
              <a:t> </a:t>
            </a:r>
            <a:r>
              <a:rPr sz="2000" dirty="0">
                <a:solidFill>
                  <a:srgbClr val="0F2044"/>
                </a:solidFill>
                <a:latin typeface="Arial MT"/>
                <a:cs typeface="Arial MT"/>
              </a:rPr>
              <a:t>this</a:t>
            </a:r>
            <a:r>
              <a:rPr sz="2000" spc="-25" dirty="0">
                <a:solidFill>
                  <a:srgbClr val="0F2044"/>
                </a:solidFill>
                <a:latin typeface="Arial MT"/>
                <a:cs typeface="Arial MT"/>
              </a:rPr>
              <a:t> </a:t>
            </a:r>
            <a:r>
              <a:rPr sz="2000" dirty="0">
                <a:solidFill>
                  <a:srgbClr val="0F2044"/>
                </a:solidFill>
                <a:latin typeface="Arial MT"/>
                <a:cs typeface="Arial MT"/>
              </a:rPr>
              <a:t>class</a:t>
            </a:r>
            <a:r>
              <a:rPr sz="2000" spc="-30" dirty="0">
                <a:solidFill>
                  <a:srgbClr val="0F2044"/>
                </a:solidFill>
                <a:latin typeface="Arial MT"/>
                <a:cs typeface="Arial MT"/>
              </a:rPr>
              <a:t> </a:t>
            </a:r>
            <a:r>
              <a:rPr sz="2000" dirty="0">
                <a:solidFill>
                  <a:srgbClr val="0F2044"/>
                </a:solidFill>
                <a:latin typeface="Arial MT"/>
                <a:cs typeface="Arial MT"/>
              </a:rPr>
              <a:t>is</a:t>
            </a:r>
            <a:r>
              <a:rPr sz="2000" spc="-25" dirty="0">
                <a:solidFill>
                  <a:srgbClr val="0F2044"/>
                </a:solidFill>
                <a:latin typeface="Arial MT"/>
                <a:cs typeface="Arial MT"/>
              </a:rPr>
              <a:t> </a:t>
            </a:r>
            <a:r>
              <a:rPr sz="2000" dirty="0">
                <a:solidFill>
                  <a:srgbClr val="0F2044"/>
                </a:solidFill>
                <a:latin typeface="Arial MT"/>
                <a:cs typeface="Arial MT"/>
              </a:rPr>
              <a:t>very</a:t>
            </a:r>
            <a:r>
              <a:rPr sz="2000" spc="-30" dirty="0">
                <a:solidFill>
                  <a:srgbClr val="0F2044"/>
                </a:solidFill>
                <a:latin typeface="Arial MT"/>
                <a:cs typeface="Arial MT"/>
              </a:rPr>
              <a:t> </a:t>
            </a:r>
            <a:r>
              <a:rPr sz="2000" dirty="0">
                <a:solidFill>
                  <a:srgbClr val="0F2044"/>
                </a:solidFill>
                <a:latin typeface="Arial MT"/>
                <a:cs typeface="Arial MT"/>
              </a:rPr>
              <a:t>straightforward,</a:t>
            </a:r>
            <a:r>
              <a:rPr sz="2000" spc="-30" dirty="0">
                <a:solidFill>
                  <a:srgbClr val="0F2044"/>
                </a:solidFill>
                <a:latin typeface="Arial MT"/>
                <a:cs typeface="Arial MT"/>
              </a:rPr>
              <a:t> </a:t>
            </a:r>
            <a:r>
              <a:rPr sz="2000" spc="-25" dirty="0">
                <a:solidFill>
                  <a:srgbClr val="0F2044"/>
                </a:solidFill>
                <a:latin typeface="Arial MT"/>
                <a:cs typeface="Arial MT"/>
              </a:rPr>
              <a:t>and</a:t>
            </a:r>
            <a:r>
              <a:rPr sz="2000" spc="500" dirty="0">
                <a:solidFill>
                  <a:srgbClr val="0F2044"/>
                </a:solidFill>
                <a:latin typeface="Arial MT"/>
                <a:cs typeface="Arial MT"/>
              </a:rPr>
              <a:t> </a:t>
            </a:r>
            <a:r>
              <a:rPr sz="2000" dirty="0">
                <a:solidFill>
                  <a:srgbClr val="0F2044"/>
                </a:solidFill>
                <a:latin typeface="Arial MT"/>
                <a:cs typeface="Arial MT"/>
              </a:rPr>
              <a:t>you</a:t>
            </a:r>
            <a:r>
              <a:rPr sz="2000" spc="-40" dirty="0">
                <a:solidFill>
                  <a:srgbClr val="0F2044"/>
                </a:solidFill>
                <a:latin typeface="Arial MT"/>
                <a:cs typeface="Arial MT"/>
              </a:rPr>
              <a:t> </a:t>
            </a:r>
            <a:r>
              <a:rPr sz="2000" dirty="0">
                <a:solidFill>
                  <a:srgbClr val="0F2044"/>
                </a:solidFill>
                <a:latin typeface="Arial MT"/>
                <a:cs typeface="Arial MT"/>
              </a:rPr>
              <a:t>only</a:t>
            </a:r>
            <a:r>
              <a:rPr sz="2000" spc="-40" dirty="0">
                <a:solidFill>
                  <a:srgbClr val="0F2044"/>
                </a:solidFill>
                <a:latin typeface="Arial MT"/>
                <a:cs typeface="Arial MT"/>
              </a:rPr>
              <a:t> </a:t>
            </a:r>
            <a:r>
              <a:rPr sz="2000" dirty="0">
                <a:solidFill>
                  <a:srgbClr val="0F2044"/>
                </a:solidFill>
                <a:latin typeface="Arial MT"/>
                <a:cs typeface="Arial MT"/>
              </a:rPr>
              <a:t>need</a:t>
            </a:r>
            <a:r>
              <a:rPr sz="2000" spc="-40" dirty="0">
                <a:solidFill>
                  <a:srgbClr val="0F2044"/>
                </a:solidFill>
                <a:latin typeface="Arial MT"/>
                <a:cs typeface="Arial MT"/>
              </a:rPr>
              <a:t> </a:t>
            </a:r>
            <a:r>
              <a:rPr sz="2000" dirty="0">
                <a:solidFill>
                  <a:srgbClr val="0F2044"/>
                </a:solidFill>
                <a:latin typeface="Arial MT"/>
                <a:cs typeface="Arial MT"/>
              </a:rPr>
              <a:t>to</a:t>
            </a:r>
            <a:r>
              <a:rPr sz="2000" spc="-40" dirty="0">
                <a:solidFill>
                  <a:srgbClr val="0F2044"/>
                </a:solidFill>
                <a:latin typeface="Arial MT"/>
                <a:cs typeface="Arial MT"/>
              </a:rPr>
              <a:t> </a:t>
            </a:r>
            <a:r>
              <a:rPr sz="2000" dirty="0">
                <a:solidFill>
                  <a:srgbClr val="0F2044"/>
                </a:solidFill>
                <a:latin typeface="Arial MT"/>
                <a:cs typeface="Arial MT"/>
              </a:rPr>
              <a:t>know</a:t>
            </a:r>
            <a:r>
              <a:rPr sz="2000" spc="-40" dirty="0">
                <a:solidFill>
                  <a:srgbClr val="0F2044"/>
                </a:solidFill>
                <a:latin typeface="Arial MT"/>
                <a:cs typeface="Arial MT"/>
              </a:rPr>
              <a:t> </a:t>
            </a:r>
            <a:r>
              <a:rPr sz="2000" dirty="0">
                <a:solidFill>
                  <a:srgbClr val="0F2044"/>
                </a:solidFill>
                <a:latin typeface="Arial MT"/>
                <a:cs typeface="Arial MT"/>
              </a:rPr>
              <a:t>a</a:t>
            </a:r>
            <a:r>
              <a:rPr sz="2000" spc="-40" dirty="0">
                <a:solidFill>
                  <a:srgbClr val="0F2044"/>
                </a:solidFill>
                <a:latin typeface="Arial MT"/>
                <a:cs typeface="Arial MT"/>
              </a:rPr>
              <a:t> </a:t>
            </a:r>
            <a:r>
              <a:rPr sz="2000" dirty="0">
                <a:solidFill>
                  <a:srgbClr val="0F2044"/>
                </a:solidFill>
                <a:latin typeface="Arial MT"/>
                <a:cs typeface="Arial MT"/>
              </a:rPr>
              <a:t>few</a:t>
            </a:r>
            <a:r>
              <a:rPr sz="2000" spc="-40" dirty="0">
                <a:solidFill>
                  <a:srgbClr val="0F2044"/>
                </a:solidFill>
                <a:latin typeface="Arial MT"/>
                <a:cs typeface="Arial MT"/>
              </a:rPr>
              <a:t> </a:t>
            </a:r>
            <a:r>
              <a:rPr sz="2000" dirty="0">
                <a:solidFill>
                  <a:srgbClr val="0F2044"/>
                </a:solidFill>
                <a:latin typeface="Arial MT"/>
                <a:cs typeface="Arial MT"/>
              </a:rPr>
              <a:t>things</a:t>
            </a:r>
            <a:r>
              <a:rPr sz="2000" spc="-40" dirty="0">
                <a:solidFill>
                  <a:srgbClr val="0F2044"/>
                </a:solidFill>
                <a:latin typeface="Arial MT"/>
                <a:cs typeface="Arial MT"/>
              </a:rPr>
              <a:t> </a:t>
            </a:r>
            <a:r>
              <a:rPr sz="2000" spc="-10" dirty="0">
                <a:solidFill>
                  <a:srgbClr val="0F2044"/>
                </a:solidFill>
                <a:latin typeface="Arial MT"/>
                <a:cs typeface="Arial MT"/>
              </a:rPr>
              <a:t>(which </a:t>
            </a:r>
            <a:r>
              <a:rPr sz="2000" dirty="0">
                <a:solidFill>
                  <a:srgbClr val="0F2044"/>
                </a:solidFill>
                <a:latin typeface="Arial MT"/>
                <a:cs typeface="Arial MT"/>
              </a:rPr>
              <a:t>we'll</a:t>
            </a:r>
            <a:r>
              <a:rPr sz="2000" spc="-55" dirty="0">
                <a:solidFill>
                  <a:srgbClr val="0F2044"/>
                </a:solidFill>
                <a:latin typeface="Arial MT"/>
                <a:cs typeface="Arial MT"/>
              </a:rPr>
              <a:t> </a:t>
            </a:r>
            <a:r>
              <a:rPr sz="2000" dirty="0">
                <a:solidFill>
                  <a:srgbClr val="0F2044"/>
                </a:solidFill>
                <a:latin typeface="Arial MT"/>
                <a:cs typeface="Arial MT"/>
              </a:rPr>
              <a:t>discuss</a:t>
            </a:r>
            <a:r>
              <a:rPr sz="2000" spc="-55" dirty="0">
                <a:solidFill>
                  <a:srgbClr val="0F2044"/>
                </a:solidFill>
                <a:latin typeface="Arial MT"/>
                <a:cs typeface="Arial MT"/>
              </a:rPr>
              <a:t> </a:t>
            </a:r>
            <a:r>
              <a:rPr sz="2000" dirty="0">
                <a:solidFill>
                  <a:srgbClr val="0F2044"/>
                </a:solidFill>
                <a:latin typeface="Arial MT"/>
                <a:cs typeface="Arial MT"/>
              </a:rPr>
              <a:t>in</a:t>
            </a:r>
            <a:r>
              <a:rPr sz="2000" spc="-55" dirty="0">
                <a:solidFill>
                  <a:srgbClr val="0F2044"/>
                </a:solidFill>
                <a:latin typeface="Arial MT"/>
                <a:cs typeface="Arial MT"/>
              </a:rPr>
              <a:t> </a:t>
            </a:r>
            <a:r>
              <a:rPr sz="2000" spc="-10" dirty="0">
                <a:solidFill>
                  <a:srgbClr val="0F2044"/>
                </a:solidFill>
                <a:latin typeface="Arial MT"/>
                <a:cs typeface="Arial MT"/>
              </a:rPr>
              <a:t>class).</a:t>
            </a:r>
            <a:endParaRPr sz="2000" dirty="0">
              <a:latin typeface="Arial MT"/>
              <a:cs typeface="Arial MT"/>
            </a:endParaRPr>
          </a:p>
        </p:txBody>
      </p:sp>
      <p:pic>
        <p:nvPicPr>
          <p:cNvPr id="5" name="object 5">
            <a:extLst>
              <a:ext uri="{C183D7F6-B498-43B3-948B-1728B52AA6E4}">
                <adec:decorative xmlns:adec="http://schemas.microsoft.com/office/drawing/2017/decorative" val="1"/>
              </a:ext>
            </a:extLst>
          </p:cNvPr>
          <p:cNvPicPr/>
          <p:nvPr/>
        </p:nvPicPr>
        <p:blipFill>
          <a:blip r:embed="rId4" cstate="print"/>
          <a:stretch>
            <a:fillRect/>
          </a:stretch>
        </p:blipFill>
        <p:spPr>
          <a:xfrm>
            <a:off x="6833063" y="1471763"/>
            <a:ext cx="3931394" cy="1449824"/>
          </a:xfrm>
          <a:prstGeom prst="rect">
            <a:avLst/>
          </a:prstGeom>
        </p:spPr>
      </p:pic>
      <p:pic>
        <p:nvPicPr>
          <p:cNvPr id="4" name="object 4">
            <a:extLst>
              <a:ext uri="{C183D7F6-B498-43B3-948B-1728B52AA6E4}">
                <adec:decorative xmlns:adec="http://schemas.microsoft.com/office/drawing/2017/decorative" val="1"/>
              </a:ext>
            </a:extLst>
          </p:cNvPr>
          <p:cNvPicPr/>
          <p:nvPr/>
        </p:nvPicPr>
        <p:blipFill>
          <a:blip r:embed="rId5" cstate="print"/>
          <a:stretch>
            <a:fillRect/>
          </a:stretch>
        </p:blipFill>
        <p:spPr>
          <a:xfrm>
            <a:off x="5968850" y="3240939"/>
            <a:ext cx="5893451" cy="29196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idx="4294967295"/>
          </p:nvPr>
        </p:nvSpPr>
        <p:spPr>
          <a:xfrm>
            <a:off x="337350" y="1176316"/>
            <a:ext cx="9144000"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2500" b="0" i="0" u="none" strike="noStrike" kern="0" cap="none" spc="0" normalizeH="0" baseline="0" noProof="0" dirty="0">
                <a:ln>
                  <a:noFill/>
                </a:ln>
                <a:solidFill>
                  <a:srgbClr val="0F2044"/>
                </a:solidFill>
                <a:effectLst/>
                <a:uLnTx/>
                <a:uFillTx/>
                <a:latin typeface="Georgia"/>
                <a:ea typeface="Georgia"/>
                <a:cs typeface="Georgia"/>
                <a:sym typeface="Georgia"/>
              </a:rPr>
              <a:t>C++ Structure and Syntax</a:t>
            </a:r>
          </a:p>
        </p:txBody>
      </p:sp>
      <p:sp>
        <p:nvSpPr>
          <p:cNvPr id="141" name="Google Shape;141;p20"/>
          <p:cNvSpPr txBox="1"/>
          <p:nvPr/>
        </p:nvSpPr>
        <p:spPr>
          <a:xfrm>
            <a:off x="337350" y="1986150"/>
            <a:ext cx="5718300" cy="4370397"/>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Char char="●"/>
            </a:pPr>
            <a:r>
              <a:rPr lang="en-US" sz="1600" b="1" dirty="0">
                <a:solidFill>
                  <a:schemeClr val="dk2"/>
                </a:solidFill>
              </a:rPr>
              <a:t>#include &lt;iostream&gt;</a:t>
            </a:r>
            <a:r>
              <a:rPr lang="en-US" sz="1600" dirty="0">
                <a:solidFill>
                  <a:schemeClr val="dk2"/>
                </a:solidFill>
              </a:rPr>
              <a:t> tells the compiler to include contents of the &lt;iostream&gt; header file. This header file provides functionality for input and output operations. </a:t>
            </a:r>
            <a:br>
              <a:rPr lang="en-US" sz="1600" dirty="0">
                <a:solidFill>
                  <a:schemeClr val="dk2"/>
                </a:solidFill>
              </a:rPr>
            </a:br>
            <a:br>
              <a:rPr lang="en-US" sz="1600" dirty="0">
                <a:solidFill>
                  <a:schemeClr val="dk2"/>
                </a:solidFill>
              </a:rPr>
            </a:br>
            <a:r>
              <a:rPr lang="en-US" sz="1600" dirty="0">
                <a:solidFill>
                  <a:schemeClr val="dk2"/>
                </a:solidFill>
              </a:rPr>
              <a:t>C++ Header files:</a:t>
            </a:r>
            <a:br>
              <a:rPr lang="en-US" sz="1600" dirty="0">
                <a:solidFill>
                  <a:schemeClr val="dk2"/>
                </a:solidFill>
              </a:rPr>
            </a:br>
            <a:r>
              <a:rPr lang="en-US" sz="1600" dirty="0">
                <a:solidFill>
                  <a:schemeClr val="dk2"/>
                </a:solidFill>
              </a:rPr>
              <a:t>See the </a:t>
            </a:r>
            <a:r>
              <a:rPr lang="en-US" sz="1600" dirty="0">
                <a:solidFill>
                  <a:schemeClr val="dk2"/>
                </a:solidFill>
                <a:hlinkClick r:id="rId3"/>
              </a:rPr>
              <a:t>documentation here</a:t>
            </a:r>
            <a:r>
              <a:rPr lang="en-US" sz="1600" dirty="0">
                <a:solidFill>
                  <a:schemeClr val="dk2"/>
                </a:solidFill>
              </a:rPr>
              <a:t>.</a:t>
            </a:r>
          </a:p>
          <a:p>
            <a:pPr marL="0" lvl="0" indent="0" algn="l" rtl="0">
              <a:spcBef>
                <a:spcPts val="0"/>
              </a:spcBef>
              <a:spcAft>
                <a:spcPts val="0"/>
              </a:spcAft>
              <a:buNone/>
            </a:pPr>
            <a:endParaRPr lang="en-US" sz="1600" dirty="0">
              <a:solidFill>
                <a:schemeClr val="dk2"/>
              </a:solidFill>
            </a:endParaRPr>
          </a:p>
          <a:p>
            <a:pPr marL="457200" lvl="0" indent="-330200" algn="l" rtl="0">
              <a:spcBef>
                <a:spcPts val="0"/>
              </a:spcBef>
              <a:spcAft>
                <a:spcPts val="0"/>
              </a:spcAft>
              <a:buClr>
                <a:schemeClr val="dk2"/>
              </a:buClr>
              <a:buSzPts val="1600"/>
              <a:buChar char="●"/>
            </a:pPr>
            <a:r>
              <a:rPr lang="en-US" sz="1600" dirty="0">
                <a:solidFill>
                  <a:schemeClr val="dk2"/>
                </a:solidFill>
              </a:rPr>
              <a:t>Every C++ program must have a </a:t>
            </a:r>
            <a:r>
              <a:rPr lang="en-US" sz="1600" b="1" dirty="0">
                <a:solidFill>
                  <a:schemeClr val="dk2"/>
                </a:solidFill>
              </a:rPr>
              <a:t>main()</a:t>
            </a:r>
            <a:r>
              <a:rPr lang="en-US" sz="1600" dirty="0">
                <a:solidFill>
                  <a:schemeClr val="dk2"/>
                </a:solidFill>
              </a:rPr>
              <a:t> function and the execution begins from here.</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457200" lvl="0" indent="-330200" algn="l" rtl="0">
              <a:spcBef>
                <a:spcPts val="0"/>
              </a:spcBef>
              <a:spcAft>
                <a:spcPts val="0"/>
              </a:spcAft>
              <a:buClr>
                <a:schemeClr val="dk2"/>
              </a:buClr>
              <a:buSzPts val="1600"/>
              <a:buChar char="●"/>
            </a:pPr>
            <a:r>
              <a:rPr lang="en-US" sz="1600" dirty="0">
                <a:solidFill>
                  <a:schemeClr val="dk2"/>
                </a:solidFill>
              </a:rPr>
              <a:t>Standard character output </a:t>
            </a:r>
            <a:r>
              <a:rPr lang="en-US" sz="1600" b="1" dirty="0">
                <a:solidFill>
                  <a:schemeClr val="dk2"/>
                </a:solidFill>
              </a:rPr>
              <a:t>(std::</a:t>
            </a:r>
            <a:r>
              <a:rPr lang="en-US" sz="1600" b="1" dirty="0" err="1">
                <a:solidFill>
                  <a:schemeClr val="dk2"/>
                </a:solidFill>
              </a:rPr>
              <a:t>cout</a:t>
            </a:r>
            <a:r>
              <a:rPr lang="en-US" sz="1600" b="1" dirty="0">
                <a:solidFill>
                  <a:schemeClr val="dk2"/>
                </a:solidFill>
              </a:rPr>
              <a:t>)</a:t>
            </a:r>
            <a:r>
              <a:rPr lang="en-US" sz="1600" dirty="0">
                <a:solidFill>
                  <a:schemeClr val="dk2"/>
                </a:solidFill>
              </a:rPr>
              <a:t> is used to output the string. \n starts a new line</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457200" lvl="0" indent="-330200" algn="l" rtl="0">
              <a:spcBef>
                <a:spcPts val="0"/>
              </a:spcBef>
              <a:spcAft>
                <a:spcPts val="0"/>
              </a:spcAft>
              <a:buClr>
                <a:schemeClr val="dk2"/>
              </a:buClr>
              <a:buSzPts val="1600"/>
              <a:buChar char="●"/>
            </a:pPr>
            <a:r>
              <a:rPr lang="en-US" sz="1600" dirty="0">
                <a:solidFill>
                  <a:schemeClr val="dk2"/>
                </a:solidFill>
              </a:rPr>
              <a:t>It’s a common convention to put </a:t>
            </a:r>
            <a:r>
              <a:rPr lang="en-US" sz="1600" b="1" dirty="0">
                <a:solidFill>
                  <a:schemeClr val="dk2"/>
                </a:solidFill>
              </a:rPr>
              <a:t>return 0</a:t>
            </a:r>
            <a:r>
              <a:rPr lang="en-US" sz="1600" dirty="0">
                <a:solidFill>
                  <a:schemeClr val="dk2"/>
                </a:solidFill>
              </a:rPr>
              <a:t> the end of the main function. </a:t>
            </a:r>
            <a:br>
              <a:rPr lang="en-US" sz="1600" dirty="0">
                <a:solidFill>
                  <a:schemeClr val="dk2"/>
                </a:solidFill>
              </a:rPr>
            </a:br>
            <a:r>
              <a:rPr lang="en-US" sz="1600" dirty="0">
                <a:solidFill>
                  <a:schemeClr val="dk2"/>
                </a:solidFill>
              </a:rPr>
              <a:t>If it returns 0, the main function executed successfully. </a:t>
            </a:r>
            <a:br>
              <a:rPr lang="en-US" sz="1600" dirty="0">
                <a:solidFill>
                  <a:schemeClr val="dk2"/>
                </a:solidFill>
              </a:rPr>
            </a:br>
            <a:r>
              <a:rPr lang="en-US" sz="1600" dirty="0">
                <a:solidFill>
                  <a:schemeClr val="dk2"/>
                </a:solidFill>
              </a:rPr>
              <a:t>A non-zero value typically indicates an error.</a:t>
            </a:r>
            <a:endParaRPr sz="1600" dirty="0">
              <a:solidFill>
                <a:schemeClr val="dk2"/>
              </a:solidFill>
            </a:endParaRPr>
          </a:p>
        </p:txBody>
      </p:sp>
      <p:pic>
        <p:nvPicPr>
          <p:cNvPr id="140" name="Google Shape;140;p20" descr="An example of a simple 'hello world' program written in C++ using standard cout."/>
          <p:cNvPicPr preferRelativeResize="0"/>
          <p:nvPr/>
        </p:nvPicPr>
        <p:blipFill>
          <a:blip r:embed="rId4">
            <a:alphaModFix/>
          </a:blip>
          <a:stretch>
            <a:fillRect/>
          </a:stretch>
        </p:blipFill>
        <p:spPr>
          <a:xfrm>
            <a:off x="6222100" y="1872316"/>
            <a:ext cx="5676900" cy="382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a:t>“Hello World” program</a:t>
            </a:r>
            <a:endParaRPr sz="2500"/>
          </a:p>
        </p:txBody>
      </p:sp>
      <p:grpSp>
        <p:nvGrpSpPr>
          <p:cNvPr id="2" name="Group 1" descr="An example of a simple 'hello world' program written in C using the 'printf' function.">
            <a:extLst>
              <a:ext uri="{FF2B5EF4-FFF2-40B4-BE49-F238E27FC236}">
                <a16:creationId xmlns:a16="http://schemas.microsoft.com/office/drawing/2014/main" id="{BDAE1B0D-9E9E-2910-5A6B-ABED918A5493}"/>
              </a:ext>
            </a:extLst>
          </p:cNvPr>
          <p:cNvGrpSpPr/>
          <p:nvPr/>
        </p:nvGrpSpPr>
        <p:grpSpPr>
          <a:xfrm>
            <a:off x="186127" y="2015425"/>
            <a:ext cx="6553464" cy="2778839"/>
            <a:chOff x="457063" y="2015425"/>
            <a:chExt cx="6553464" cy="2778839"/>
          </a:xfrm>
        </p:grpSpPr>
        <p:sp>
          <p:nvSpPr>
            <p:cNvPr id="147" name="Google Shape;147;p21">
              <a:extLst>
                <a:ext uri="{C183D7F6-B498-43B3-948B-1728B52AA6E4}">
                  <adec:decorative xmlns:adec="http://schemas.microsoft.com/office/drawing/2017/decorative" val="1"/>
                </a:ext>
              </a:extLst>
            </p:cNvPr>
            <p:cNvSpPr txBox="1"/>
            <p:nvPr/>
          </p:nvSpPr>
          <p:spPr>
            <a:xfrm>
              <a:off x="1998134" y="4455740"/>
              <a:ext cx="3296356"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b="0" i="0" u="none" strike="noStrike" cap="none" dirty="0">
                  <a:solidFill>
                    <a:srgbClr val="000000"/>
                  </a:solidFill>
                  <a:latin typeface="Arial"/>
                  <a:ea typeface="Arial"/>
                  <a:cs typeface="Arial"/>
                  <a:sym typeface="Arial"/>
                </a:rPr>
                <a:t>Image credit - </a:t>
              </a:r>
              <a:r>
                <a:rPr lang="en-US" sz="1000" dirty="0"/>
                <a:t>Computer Systems, Bryant, </a:t>
              </a:r>
              <a:r>
                <a:rPr lang="en-US" sz="1000" dirty="0" err="1"/>
                <a:t>O’Hallaron</a:t>
              </a:r>
              <a:endParaRPr sz="1000" b="1" i="0" u="none" strike="noStrike" cap="none" dirty="0">
                <a:solidFill>
                  <a:srgbClr val="000000"/>
                </a:solidFill>
                <a:latin typeface="Arial"/>
                <a:ea typeface="Arial"/>
                <a:cs typeface="Arial"/>
                <a:sym typeface="Arial"/>
              </a:endParaRPr>
            </a:p>
          </p:txBody>
        </p:sp>
        <p:pic>
          <p:nvPicPr>
            <p:cNvPr id="148" name="Google Shape;148;p21" descr="An example of a simple 'hello world' program written in C using the 'printf' function."/>
            <p:cNvPicPr preferRelativeResize="0"/>
            <p:nvPr/>
          </p:nvPicPr>
          <p:blipFill>
            <a:blip r:embed="rId3">
              <a:alphaModFix/>
            </a:blip>
            <a:stretch>
              <a:fillRect/>
            </a:stretch>
          </p:blipFill>
          <p:spPr>
            <a:xfrm>
              <a:off x="457063" y="2015425"/>
              <a:ext cx="6553464" cy="2361225"/>
            </a:xfrm>
            <a:prstGeom prst="rect">
              <a:avLst/>
            </a:prstGeom>
            <a:noFill/>
            <a:ln w="9525" cap="flat" cmpd="sng">
              <a:solidFill>
                <a:schemeClr val="dk2"/>
              </a:solidFill>
              <a:prstDash val="solid"/>
              <a:round/>
              <a:headEnd type="none" w="sm" len="sm"/>
              <a:tailEnd type="none" w="sm" len="sm"/>
            </a:ln>
          </p:spPr>
        </p:pic>
      </p:grpSp>
      <p:pic>
        <p:nvPicPr>
          <p:cNvPr id="149" name="Google Shape;149;p21" descr="A demonstration of the hello program is conducted via a terminal.  First it is compiled (gcc hello.c) and then executed (./a.out). The program's execution produces the output of 'Hello, World!' before termination."/>
          <p:cNvPicPr preferRelativeResize="0"/>
          <p:nvPr/>
        </p:nvPicPr>
        <p:blipFill>
          <a:blip r:embed="rId4">
            <a:alphaModFix/>
          </a:blip>
          <a:stretch>
            <a:fillRect/>
          </a:stretch>
        </p:blipFill>
        <p:spPr>
          <a:xfrm>
            <a:off x="6852481" y="1999957"/>
            <a:ext cx="5226629" cy="2399337"/>
          </a:xfrm>
          <a:prstGeom prst="rect">
            <a:avLst/>
          </a:prstGeom>
          <a:noFill/>
          <a:ln>
            <a:noFill/>
          </a:ln>
        </p:spPr>
      </p:pic>
      <p:sp>
        <p:nvSpPr>
          <p:cNvPr id="150" name="Google Shape;150;p21"/>
          <p:cNvSpPr txBox="1"/>
          <p:nvPr/>
        </p:nvSpPr>
        <p:spPr>
          <a:xfrm>
            <a:off x="2254993" y="4947250"/>
            <a:ext cx="7374428"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2"/>
                </a:solidFill>
              </a:rPr>
              <a:t>The shell is a command-line interpreter that prints a prompt, waits for you to type a command line, and then performs the command. If the first word of the command line does not correspond to a built-in shell command, then the shell assumes that it is the name of an executable file that it should load and run.</a:t>
            </a:r>
            <a:endParaRPr sz="1800" dirty="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Information is Bits + Context</a:t>
            </a:r>
            <a:endParaRPr sz="2500" dirty="0"/>
          </a:p>
        </p:txBody>
      </p:sp>
      <p:sp>
        <p:nvSpPr>
          <p:cNvPr id="156" name="Google Shape;156;p22"/>
          <p:cNvSpPr txBox="1"/>
          <p:nvPr/>
        </p:nvSpPr>
        <p:spPr>
          <a:xfrm>
            <a:off x="85444" y="1917481"/>
            <a:ext cx="3147678" cy="48320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US" sz="1600" dirty="0">
                <a:solidFill>
                  <a:schemeClr val="dk2"/>
                </a:solidFill>
              </a:rPr>
              <a:t>The hello program starts as a source program (or source file) that the programmer creates with an editor and saves in a text file called </a:t>
            </a:r>
            <a:r>
              <a:rPr lang="en-US" sz="1600" dirty="0" err="1">
                <a:solidFill>
                  <a:schemeClr val="dk2"/>
                </a:solidFill>
              </a:rPr>
              <a:t>hello.c</a:t>
            </a:r>
            <a:r>
              <a:rPr lang="en-US" sz="1600" dirty="0">
                <a:solidFill>
                  <a:schemeClr val="dk2"/>
                </a:solidFill>
              </a:rPr>
              <a:t> (hello.cpp in C++).</a:t>
            </a:r>
            <a:endParaRPr sz="1600" dirty="0">
              <a:solidFill>
                <a:schemeClr val="dk2"/>
              </a:solidFill>
            </a:endParaRPr>
          </a:p>
          <a:p>
            <a:pPr marL="0" lvl="0" indent="0" algn="l" rtl="0">
              <a:spcBef>
                <a:spcPts val="0"/>
              </a:spcBef>
              <a:spcAft>
                <a:spcPts val="1200"/>
              </a:spcAft>
              <a:buNone/>
            </a:pPr>
            <a:r>
              <a:rPr lang="en-US" sz="1600" dirty="0">
                <a:solidFill>
                  <a:schemeClr val="dk2"/>
                </a:solidFill>
              </a:rPr>
              <a:t>The source program is a sequence of </a:t>
            </a:r>
            <a:r>
              <a:rPr lang="en-US" sz="1600" b="1" dirty="0">
                <a:solidFill>
                  <a:schemeClr val="dk2"/>
                </a:solidFill>
              </a:rPr>
              <a:t>bits</a:t>
            </a:r>
            <a:r>
              <a:rPr lang="en-US" sz="1600" dirty="0">
                <a:solidFill>
                  <a:schemeClr val="dk2"/>
                </a:solidFill>
              </a:rPr>
              <a:t>, each with a value of 0 or 1, organized in 8-bit chunks called </a:t>
            </a:r>
            <a:r>
              <a:rPr lang="en-US" sz="1600" b="1" dirty="0">
                <a:solidFill>
                  <a:schemeClr val="dk2"/>
                </a:solidFill>
              </a:rPr>
              <a:t>bytes</a:t>
            </a:r>
            <a:r>
              <a:rPr lang="en-US" sz="1600" dirty="0">
                <a:solidFill>
                  <a:schemeClr val="dk2"/>
                </a:solidFill>
              </a:rPr>
              <a:t>. </a:t>
            </a:r>
            <a:endParaRPr sz="1600" dirty="0">
              <a:solidFill>
                <a:schemeClr val="dk2"/>
              </a:solidFill>
            </a:endParaRPr>
          </a:p>
          <a:p>
            <a:pPr marL="0" lvl="0" indent="0" algn="l" rtl="0">
              <a:spcBef>
                <a:spcPts val="0"/>
              </a:spcBef>
              <a:spcAft>
                <a:spcPts val="1200"/>
              </a:spcAft>
              <a:buNone/>
            </a:pPr>
            <a:r>
              <a:rPr lang="en-US" sz="1600" dirty="0">
                <a:solidFill>
                  <a:schemeClr val="dk2"/>
                </a:solidFill>
              </a:rPr>
              <a:t>Each byte represents some text character in the program.</a:t>
            </a:r>
            <a:endParaRPr sz="1600" dirty="0">
              <a:solidFill>
                <a:schemeClr val="dk2"/>
              </a:solidFill>
            </a:endParaRPr>
          </a:p>
          <a:p>
            <a:pPr marL="0" lvl="0" indent="0" algn="l" rtl="0">
              <a:spcBef>
                <a:spcPts val="0"/>
              </a:spcBef>
              <a:spcAft>
                <a:spcPts val="0"/>
              </a:spcAft>
              <a:buNone/>
            </a:pPr>
            <a:r>
              <a:rPr lang="en-US" sz="1600" dirty="0">
                <a:solidFill>
                  <a:schemeClr val="dk2"/>
                </a:solidFill>
              </a:rPr>
              <a:t>The </a:t>
            </a:r>
            <a:r>
              <a:rPr lang="en-US" sz="1600" dirty="0" err="1">
                <a:solidFill>
                  <a:schemeClr val="dk2"/>
                </a:solidFill>
              </a:rPr>
              <a:t>hello.c</a:t>
            </a:r>
            <a:r>
              <a:rPr lang="en-US" sz="1600" dirty="0">
                <a:solidFill>
                  <a:schemeClr val="dk2"/>
                </a:solidFill>
              </a:rPr>
              <a:t> program is stored in a file as a sequence of bytes. Each byte has an integer value that corresponds to some character.</a:t>
            </a:r>
            <a:endParaRPr sz="1600" dirty="0">
              <a:solidFill>
                <a:schemeClr val="dk2"/>
              </a:solidFill>
            </a:endParaRPr>
          </a:p>
        </p:txBody>
      </p:sp>
      <p:grpSp>
        <p:nvGrpSpPr>
          <p:cNvPr id="4" name="Group 3" descr="This figure is a conversion chart from bits to bytes, bytes, to kilobytes, megabytes, gigabytes, and terabytes. There is 8 bits to a byte, &#10;1024 bytes to a kilobyte, &#10;1024 kilobytes to a megabyte,&#10;1024 megabytes to a gigabyte, and&#10;1024 gigabytes to a terabyte.">
            <a:extLst>
              <a:ext uri="{FF2B5EF4-FFF2-40B4-BE49-F238E27FC236}">
                <a16:creationId xmlns:a16="http://schemas.microsoft.com/office/drawing/2014/main" id="{7E55AA83-5182-6ED8-EFA5-FBADEBECA007}"/>
              </a:ext>
            </a:extLst>
          </p:cNvPr>
          <p:cNvGrpSpPr/>
          <p:nvPr/>
        </p:nvGrpSpPr>
        <p:grpSpPr>
          <a:xfrm>
            <a:off x="3278279" y="2207508"/>
            <a:ext cx="3373868" cy="4125511"/>
            <a:chOff x="3278279" y="2207508"/>
            <a:chExt cx="3373868" cy="4125511"/>
          </a:xfrm>
        </p:grpSpPr>
        <p:pic>
          <p:nvPicPr>
            <p:cNvPr id="158" name="Google Shape;158;p22" descr="This figure is a conversion chart from bits to bytes, bytes, to kilobytes, megabytes, gigabytes, and terabytes. There is 8 bits to a byte, &#10;1024 bytes to a kilobyte, &#10;1024 kilobytes to a megabyte,&#10;1024 megabytes to a gigabyte, and&#10;1024 gigabytes to a terabyte."/>
            <p:cNvPicPr preferRelativeResize="0"/>
            <p:nvPr/>
          </p:nvPicPr>
          <p:blipFill>
            <a:blip r:embed="rId3">
              <a:alphaModFix/>
            </a:blip>
            <a:stretch>
              <a:fillRect/>
            </a:stretch>
          </p:blipFill>
          <p:spPr>
            <a:xfrm>
              <a:off x="3278279" y="2207508"/>
              <a:ext cx="3373856" cy="3306034"/>
            </a:xfrm>
            <a:prstGeom prst="rect">
              <a:avLst/>
            </a:prstGeom>
            <a:noFill/>
            <a:ln w="9525" cap="flat" cmpd="sng">
              <a:solidFill>
                <a:schemeClr val="dk2"/>
              </a:solidFill>
              <a:prstDash val="solid"/>
              <a:round/>
              <a:headEnd type="none" w="sm" len="sm"/>
              <a:tailEnd type="none" w="sm" len="sm"/>
            </a:ln>
          </p:spPr>
        </p:pic>
        <p:pic>
          <p:nvPicPr>
            <p:cNvPr id="163" name="Google Shape;163;p22">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278279" y="5520267"/>
              <a:ext cx="3373868" cy="812752"/>
            </a:xfrm>
            <a:prstGeom prst="rect">
              <a:avLst/>
            </a:prstGeom>
            <a:noFill/>
            <a:ln>
              <a:noFill/>
            </a:ln>
          </p:spPr>
        </p:pic>
      </p:grpSp>
      <p:grpSp>
        <p:nvGrpSpPr>
          <p:cNvPr id="5" name="Group 4" descr="This figure is a list of characters (text) in the ASCII table and their associated numerical values from 0 to 127.">
            <a:extLst>
              <a:ext uri="{FF2B5EF4-FFF2-40B4-BE49-F238E27FC236}">
                <a16:creationId xmlns:a16="http://schemas.microsoft.com/office/drawing/2014/main" id="{FF10B14D-67B0-35DE-FFAF-F759F9DA264B}"/>
              </a:ext>
            </a:extLst>
          </p:cNvPr>
          <p:cNvGrpSpPr/>
          <p:nvPr/>
        </p:nvGrpSpPr>
        <p:grpSpPr>
          <a:xfrm>
            <a:off x="6782367" y="1259277"/>
            <a:ext cx="5397965" cy="5353843"/>
            <a:chOff x="6782367" y="1259277"/>
            <a:chExt cx="5397965" cy="5353843"/>
          </a:xfrm>
        </p:grpSpPr>
        <p:grpSp>
          <p:nvGrpSpPr>
            <p:cNvPr id="2" name="Group 1">
              <a:extLst>
                <a:ext uri="{FF2B5EF4-FFF2-40B4-BE49-F238E27FC236}">
                  <a16:creationId xmlns:a16="http://schemas.microsoft.com/office/drawing/2014/main" id="{680EE166-1B6E-8BA2-167D-E7E1649BBA86}"/>
                </a:ext>
              </a:extLst>
            </p:cNvPr>
            <p:cNvGrpSpPr/>
            <p:nvPr/>
          </p:nvGrpSpPr>
          <p:grpSpPr>
            <a:xfrm>
              <a:off x="6782372" y="1259277"/>
              <a:ext cx="5397957" cy="2320871"/>
              <a:chOff x="6479558" y="1135099"/>
              <a:chExt cx="5635293" cy="2467144"/>
            </a:xfrm>
          </p:grpSpPr>
          <p:pic>
            <p:nvPicPr>
              <p:cNvPr id="157" name="Google Shape;157;p22" descr="This figure is a list of characters (text) in the ASCII table and their associated numerical values from 0 to 127."/>
              <p:cNvPicPr preferRelativeResize="0"/>
              <p:nvPr/>
            </p:nvPicPr>
            <p:blipFill>
              <a:blip r:embed="rId5">
                <a:alphaModFix/>
              </a:blip>
              <a:stretch>
                <a:fillRect/>
              </a:stretch>
            </p:blipFill>
            <p:spPr>
              <a:xfrm>
                <a:off x="6479558" y="1135099"/>
                <a:ext cx="5635293" cy="2185801"/>
              </a:xfrm>
              <a:prstGeom prst="rect">
                <a:avLst/>
              </a:prstGeom>
              <a:noFill/>
              <a:ln w="9525" cap="flat" cmpd="sng">
                <a:solidFill>
                  <a:schemeClr val="dk2"/>
                </a:solidFill>
                <a:prstDash val="solid"/>
                <a:round/>
                <a:headEnd type="none" w="sm" len="sm"/>
                <a:tailEnd type="none" w="sm" len="sm"/>
              </a:ln>
            </p:spPr>
          </p:pic>
          <p:sp>
            <p:nvSpPr>
              <p:cNvPr id="162" name="Google Shape;162;p22">
                <a:extLst>
                  <a:ext uri="{C183D7F6-B498-43B3-948B-1728B52AA6E4}">
                    <adec:decorative xmlns:adec="http://schemas.microsoft.com/office/drawing/2017/decorative" val="1"/>
                  </a:ext>
                </a:extLst>
              </p:cNvPr>
              <p:cNvSpPr txBox="1"/>
              <p:nvPr/>
            </p:nvSpPr>
            <p:spPr>
              <a:xfrm>
                <a:off x="8181539" y="3275101"/>
                <a:ext cx="2790544" cy="32714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Computer Systems, Bryant, </a:t>
                </a:r>
                <a:r>
                  <a:rPr lang="en-US" sz="800" dirty="0" err="1"/>
                  <a:t>O’Hallaron</a:t>
                </a:r>
                <a:endParaRPr sz="800" b="1" i="0" u="none" strike="noStrike" cap="none" dirty="0">
                  <a:solidFill>
                    <a:srgbClr val="000000"/>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757D6A7E-9458-60C3-1825-7288C7029B20}"/>
                </a:ext>
              </a:extLst>
            </p:cNvPr>
            <p:cNvGrpSpPr/>
            <p:nvPr/>
          </p:nvGrpSpPr>
          <p:grpSpPr>
            <a:xfrm>
              <a:off x="6782367" y="3793877"/>
              <a:ext cx="5397965" cy="2819243"/>
              <a:chOff x="6479553" y="3669700"/>
              <a:chExt cx="5635301" cy="2996925"/>
            </a:xfrm>
          </p:grpSpPr>
          <p:pic>
            <p:nvPicPr>
              <p:cNvPr id="160" name="Google Shape;160;p22" descr="This figure is a list of characters (text) in the ASCII table and their associated numerical values from 0 to 127."/>
              <p:cNvPicPr preferRelativeResize="0"/>
              <p:nvPr/>
            </p:nvPicPr>
            <p:blipFill>
              <a:blip r:embed="rId6">
                <a:alphaModFix/>
              </a:blip>
              <a:stretch>
                <a:fillRect/>
              </a:stretch>
            </p:blipFill>
            <p:spPr>
              <a:xfrm>
                <a:off x="6479553" y="3669700"/>
                <a:ext cx="5635301" cy="2689123"/>
              </a:xfrm>
              <a:prstGeom prst="rect">
                <a:avLst/>
              </a:prstGeom>
              <a:noFill/>
              <a:ln>
                <a:noFill/>
              </a:ln>
            </p:spPr>
          </p:pic>
          <p:sp>
            <p:nvSpPr>
              <p:cNvPr id="161" name="Google Shape;161;p22">
                <a:extLst>
                  <a:ext uri="{C183D7F6-B498-43B3-948B-1728B52AA6E4}">
                    <adec:decorative xmlns:adec="http://schemas.microsoft.com/office/drawing/2017/decorative" val="1"/>
                  </a:ext>
                </a:extLst>
              </p:cNvPr>
              <p:cNvSpPr txBox="1"/>
              <p:nvPr/>
            </p:nvSpPr>
            <p:spPr>
              <a:xfrm>
                <a:off x="8181539" y="6358825"/>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ASCII &amp; UNICODE @ Medium</a:t>
                </a:r>
                <a:endParaRPr sz="800" b="1" i="0" u="none" strike="noStrike" cap="none" dirty="0">
                  <a:solidFill>
                    <a:srgbClr val="000000"/>
                  </a:solidFill>
                  <a:latin typeface="Arial"/>
                  <a:ea typeface="Arial"/>
                  <a:cs typeface="Arial"/>
                  <a:sym typeface="Aria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a:extLst>
              <a:ext uri="{C183D7F6-B498-43B3-948B-1728B52AA6E4}">
                <adec:decorative xmlns:adec="http://schemas.microsoft.com/office/drawing/2017/decorative" val="1"/>
              </a:ext>
            </a:extLst>
          </p:cNvPr>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lvl="0" algn="l"/>
            <a:r>
              <a:rPr lang="en-US" sz="2500" dirty="0"/>
              <a:t>Information is Bits + Context (continued 1)</a:t>
            </a:r>
            <a:endParaRPr sz="2500" dirty="0"/>
          </a:p>
        </p:txBody>
      </p:sp>
      <p:grpSp>
        <p:nvGrpSpPr>
          <p:cNvPr id="2" name="Group 1" descr="Character Encoding Comparison&#10;A slide titled &quot;What about characters?&quot; comparing ASCII and Unicode. ASCII is described as 1 byte with 128 characters, shown with a table mapping characters like 'A' to code 65. Unicode is described as variable length with 120,000 characters covering all world languages, shown with a table mapping various international symbols and mathematical operators to hexadecimal codes.">
            <a:extLst>
              <a:ext uri="{FF2B5EF4-FFF2-40B4-BE49-F238E27FC236}">
                <a16:creationId xmlns:a16="http://schemas.microsoft.com/office/drawing/2014/main" id="{B87C87AE-B732-9B94-36EC-C37E2E5A8977}"/>
              </a:ext>
            </a:extLst>
          </p:cNvPr>
          <p:cNvGrpSpPr/>
          <p:nvPr/>
        </p:nvGrpSpPr>
        <p:grpSpPr>
          <a:xfrm>
            <a:off x="557225" y="1354450"/>
            <a:ext cx="11358600" cy="5169000"/>
            <a:chOff x="557225" y="1354450"/>
            <a:chExt cx="11358600" cy="5169000"/>
          </a:xfrm>
        </p:grpSpPr>
        <p:sp>
          <p:nvSpPr>
            <p:cNvPr id="177" name="Google Shape;177;p23">
              <a:extLst>
                <a:ext uri="{C183D7F6-B498-43B3-948B-1728B52AA6E4}">
                  <adec:decorative xmlns:adec="http://schemas.microsoft.com/office/drawing/2017/decorative" val="1"/>
                </a:ext>
              </a:extLst>
            </p:cNvPr>
            <p:cNvSpPr/>
            <p:nvPr/>
          </p:nvSpPr>
          <p:spPr>
            <a:xfrm>
              <a:off x="557225" y="1354450"/>
              <a:ext cx="11358600" cy="516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endParaRPr dirty="0"/>
            </a:p>
          </p:txBody>
        </p:sp>
        <p:pic>
          <p:nvPicPr>
            <p:cNvPr id="178" name="Google Shape;178;p23" descr="Character Encoding Comparison&#10;A slide titled &quot;What about characters?&quot; comparing ASCII and Unicode. ASCII is described as 1 byte with 128 characters, shown with a table mapping characters like 'A' to code 65. Unicode is described as variable length with 120,000 characters covering all world languages, shown with a table mapping various international symbols and mathematical operators to hexadecimal codes."/>
            <p:cNvPicPr preferRelativeResize="0"/>
            <p:nvPr/>
          </p:nvPicPr>
          <p:blipFill>
            <a:blip r:embed="rId3">
              <a:alphaModFix/>
            </a:blip>
            <a:stretch>
              <a:fillRect/>
            </a:stretch>
          </p:blipFill>
          <p:spPr>
            <a:xfrm>
              <a:off x="983925" y="1725950"/>
              <a:ext cx="10515600" cy="42291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a:extLst>
              <a:ext uri="{C183D7F6-B498-43B3-948B-1728B52AA6E4}">
                <adec:decorative xmlns:adec="http://schemas.microsoft.com/office/drawing/2017/decorative" val="1"/>
              </a:ext>
            </a:extLst>
          </p:cNvPr>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lvl="0" algn="l"/>
            <a:r>
              <a:rPr lang="en-US" sz="2500" dirty="0"/>
              <a:t>Information is Bits + Context (continued 2)</a:t>
            </a:r>
            <a:endParaRPr sz="2500" dirty="0"/>
          </a:p>
        </p:txBody>
      </p:sp>
      <p:grpSp>
        <p:nvGrpSpPr>
          <p:cNvPr id="2" name="Group 1">
            <a:extLst>
              <a:ext uri="{FF2B5EF4-FFF2-40B4-BE49-F238E27FC236}">
                <a16:creationId xmlns:a16="http://schemas.microsoft.com/office/drawing/2014/main" id="{B7D3FD1E-D085-A48C-6520-42EDD5872EEF}"/>
              </a:ext>
              <a:ext uri="{C183D7F6-B498-43B3-948B-1728B52AA6E4}">
                <adec:decorative xmlns:adec="http://schemas.microsoft.com/office/drawing/2017/decorative" val="1"/>
              </a:ext>
            </a:extLst>
          </p:cNvPr>
          <p:cNvGrpSpPr/>
          <p:nvPr/>
        </p:nvGrpSpPr>
        <p:grpSpPr>
          <a:xfrm>
            <a:off x="557225" y="1354450"/>
            <a:ext cx="11358600" cy="5169000"/>
            <a:chOff x="557225" y="1354450"/>
            <a:chExt cx="11358600" cy="5169000"/>
          </a:xfrm>
        </p:grpSpPr>
        <p:sp>
          <p:nvSpPr>
            <p:cNvPr id="193" name="Google Shape;193;p24"/>
            <p:cNvSpPr/>
            <p:nvPr/>
          </p:nvSpPr>
          <p:spPr>
            <a:xfrm>
              <a:off x="557225" y="1354450"/>
              <a:ext cx="11358600" cy="5169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94" name="Google Shape;194;p24"/>
            <p:cNvPicPr preferRelativeResize="0"/>
            <p:nvPr/>
          </p:nvPicPr>
          <p:blipFill>
            <a:blip r:embed="rId3">
              <a:alphaModFix/>
            </a:blip>
            <a:stretch>
              <a:fillRect/>
            </a:stretch>
          </p:blipFill>
          <p:spPr>
            <a:xfrm>
              <a:off x="983925" y="1725950"/>
              <a:ext cx="10515600" cy="4229100"/>
            </a:xfrm>
            <a:prstGeom prst="rect">
              <a:avLst/>
            </a:prstGeom>
            <a:noFill/>
            <a:ln>
              <a:noFill/>
            </a:ln>
          </p:spPr>
        </p:pic>
      </p:grpSp>
      <p:sp>
        <p:nvSpPr>
          <p:cNvPr id="196" name="Google Shape;196;p24">
            <a:extLst>
              <a:ext uri="{C183D7F6-B498-43B3-948B-1728B52AA6E4}">
                <adec:decorative xmlns:adec="http://schemas.microsoft.com/office/drawing/2017/decorative" val="1"/>
              </a:ext>
            </a:extLst>
          </p:cNvPr>
          <p:cNvSpPr/>
          <p:nvPr/>
        </p:nvSpPr>
        <p:spPr>
          <a:xfrm>
            <a:off x="377200" y="2408875"/>
            <a:ext cx="11684100" cy="3071700"/>
          </a:xfrm>
          <a:prstGeom prst="rect">
            <a:avLst/>
          </a:prstGeom>
          <a:solidFill>
            <a:srgbClr val="FFB71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24"/>
          <p:cNvSpPr txBox="1"/>
          <p:nvPr/>
        </p:nvSpPr>
        <p:spPr>
          <a:xfrm>
            <a:off x="1251525" y="3083575"/>
            <a:ext cx="99804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dk2"/>
                </a:solidFill>
              </a:rPr>
              <a:t>All information in a system—including disk files, programs stored in memory, user data stored in memory, and data transferred across a network—is represented as a bunch of bits.</a:t>
            </a:r>
            <a:endParaRPr sz="1800" dirty="0">
              <a:solidFill>
                <a:schemeClr val="dk2"/>
              </a:solidFill>
            </a:endParaRPr>
          </a:p>
          <a:p>
            <a:pPr marL="0" lvl="0" indent="0" algn="l" rtl="0">
              <a:spcBef>
                <a:spcPts val="0"/>
              </a:spcBef>
              <a:spcAft>
                <a:spcPts val="0"/>
              </a:spcAft>
              <a:buNone/>
            </a:pPr>
            <a:r>
              <a:rPr lang="en-US" sz="1800" dirty="0">
                <a:solidFill>
                  <a:schemeClr val="dk2"/>
                </a:solidFill>
              </a:rPr>
              <a:t>The only thing that distinguishes different data objects is the context in which</a:t>
            </a:r>
            <a:endParaRPr sz="1800" dirty="0">
              <a:solidFill>
                <a:schemeClr val="dk2"/>
              </a:solidFill>
            </a:endParaRPr>
          </a:p>
          <a:p>
            <a:pPr marL="0" lvl="0" indent="0" algn="l" rtl="0">
              <a:spcBef>
                <a:spcPts val="0"/>
              </a:spcBef>
              <a:spcAft>
                <a:spcPts val="0"/>
              </a:spcAft>
              <a:buNone/>
            </a:pPr>
            <a:r>
              <a:rPr lang="en-US" sz="1800" dirty="0">
                <a:solidFill>
                  <a:schemeClr val="dk2"/>
                </a:solidFill>
              </a:rPr>
              <a:t>we view them. For example, in different contexts, the same sequence of bytes</a:t>
            </a:r>
            <a:endParaRPr sz="1800" dirty="0">
              <a:solidFill>
                <a:schemeClr val="dk2"/>
              </a:solidFill>
            </a:endParaRPr>
          </a:p>
          <a:p>
            <a:pPr marL="0" lvl="0" indent="0" algn="l" rtl="0">
              <a:spcBef>
                <a:spcPts val="0"/>
              </a:spcBef>
              <a:spcAft>
                <a:spcPts val="0"/>
              </a:spcAft>
              <a:buNone/>
            </a:pPr>
            <a:r>
              <a:rPr lang="en-US" sz="1800" dirty="0">
                <a:solidFill>
                  <a:schemeClr val="dk2"/>
                </a:solidFill>
              </a:rPr>
              <a:t>might represent an integer, floating-point number, character string, or machine instruction.</a:t>
            </a:r>
            <a:endParaRPr sz="1800" dirty="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a:extLst>
            <a:ext uri="{FF2B5EF4-FFF2-40B4-BE49-F238E27FC236}">
              <a16:creationId xmlns:a16="http://schemas.microsoft.com/office/drawing/2014/main" id="{4C22886E-578E-6286-875A-0EE8507742E1}"/>
            </a:ext>
          </a:extLst>
        </p:cNvPr>
        <p:cNvGrpSpPr/>
        <p:nvPr/>
      </p:nvGrpSpPr>
      <p:grpSpPr>
        <a:xfrm>
          <a:off x="0" y="0"/>
          <a:ext cx="0" cy="0"/>
          <a:chOff x="0" y="0"/>
          <a:chExt cx="0" cy="0"/>
        </a:xfrm>
      </p:grpSpPr>
      <p:sp>
        <p:nvSpPr>
          <p:cNvPr id="202" name="Google Shape;202;p25">
            <a:extLst>
              <a:ext uri="{FF2B5EF4-FFF2-40B4-BE49-F238E27FC236}">
                <a16:creationId xmlns:a16="http://schemas.microsoft.com/office/drawing/2014/main" id="{69B5C28F-803A-22FF-B424-EC3499F716AA}"/>
              </a:ext>
            </a:extLst>
          </p:cNvPr>
          <p:cNvSpPr txBox="1">
            <a:spLocks noGrp="1"/>
          </p:cNvSpPr>
          <p:nvPr>
            <p:ph type="ctrTitle"/>
          </p:nvPr>
        </p:nvSpPr>
        <p:spPr>
          <a:xfrm>
            <a:off x="349014" y="866346"/>
            <a:ext cx="8807737"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The Compilation System</a:t>
            </a:r>
            <a:endParaRPr sz="2500" dirty="0"/>
          </a:p>
        </p:txBody>
      </p:sp>
      <p:sp>
        <p:nvSpPr>
          <p:cNvPr id="204" name="Google Shape;204;p25">
            <a:extLst>
              <a:ext uri="{FF2B5EF4-FFF2-40B4-BE49-F238E27FC236}">
                <a16:creationId xmlns:a16="http://schemas.microsoft.com/office/drawing/2014/main" id="{33444C32-6480-B07F-3C50-6266A1884DB3}"/>
              </a:ext>
            </a:extLst>
          </p:cNvPr>
          <p:cNvSpPr txBox="1"/>
          <p:nvPr/>
        </p:nvSpPr>
        <p:spPr>
          <a:xfrm>
            <a:off x="635496" y="1640675"/>
            <a:ext cx="2668842"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2"/>
                </a:solidFill>
              </a:rPr>
              <a:t>1. Preprocessing Phase</a:t>
            </a:r>
            <a:endParaRPr sz="1600" b="1" dirty="0">
              <a:solidFill>
                <a:schemeClr val="dk2"/>
              </a:solidFill>
            </a:endParaRPr>
          </a:p>
        </p:txBody>
      </p:sp>
      <p:sp>
        <p:nvSpPr>
          <p:cNvPr id="203" name="Google Shape;203;p25">
            <a:extLst>
              <a:ext uri="{FF2B5EF4-FFF2-40B4-BE49-F238E27FC236}">
                <a16:creationId xmlns:a16="http://schemas.microsoft.com/office/drawing/2014/main" id="{0D7A0A6C-A7ED-8A88-895D-FE3FEA273C6F}"/>
              </a:ext>
              <a:ext uri="{C183D7F6-B498-43B3-948B-1728B52AA6E4}">
                <adec:decorative xmlns:adec="http://schemas.microsoft.com/office/drawing/2017/decorative" val="1"/>
              </a:ext>
            </a:extLst>
          </p:cNvPr>
          <p:cNvSpPr/>
          <p:nvPr/>
        </p:nvSpPr>
        <p:spPr>
          <a:xfrm>
            <a:off x="81627" y="2044549"/>
            <a:ext cx="3753774" cy="199436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4" name="Google Shape;214;p25">
            <a:extLst>
              <a:ext uri="{FF2B5EF4-FFF2-40B4-BE49-F238E27FC236}">
                <a16:creationId xmlns:a16="http://schemas.microsoft.com/office/drawing/2014/main" id="{5EA1104B-6DD5-7634-2AD2-1DB56FAB0AF3}"/>
              </a:ext>
            </a:extLst>
          </p:cNvPr>
          <p:cNvSpPr txBox="1"/>
          <p:nvPr/>
        </p:nvSpPr>
        <p:spPr>
          <a:xfrm>
            <a:off x="102895" y="2061930"/>
            <a:ext cx="3732506" cy="1994362"/>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US" dirty="0">
                <a:solidFill>
                  <a:schemeClr val="dk2"/>
                </a:solidFill>
              </a:rPr>
              <a:t>The preprocessor (</a:t>
            </a:r>
            <a:r>
              <a:rPr lang="en-US" dirty="0" err="1">
                <a:solidFill>
                  <a:schemeClr val="dk2"/>
                </a:solidFill>
              </a:rPr>
              <a:t>cpp</a:t>
            </a:r>
            <a:r>
              <a:rPr lang="en-US" dirty="0">
                <a:solidFill>
                  <a:schemeClr val="dk2"/>
                </a:solidFill>
              </a:rPr>
              <a:t>) modifies the original C program according to directives that begin with the # character. For example, the</a:t>
            </a:r>
            <a:endParaRPr dirty="0">
              <a:solidFill>
                <a:schemeClr val="dk2"/>
              </a:solidFill>
            </a:endParaRPr>
          </a:p>
          <a:p>
            <a:pPr marL="0" lvl="0" indent="0" algn="l" rtl="0">
              <a:lnSpc>
                <a:spcPct val="105000"/>
              </a:lnSpc>
              <a:spcBef>
                <a:spcPts val="0"/>
              </a:spcBef>
              <a:spcAft>
                <a:spcPts val="0"/>
              </a:spcAft>
              <a:buNone/>
            </a:pPr>
            <a:r>
              <a:rPr lang="en-US" dirty="0">
                <a:solidFill>
                  <a:schemeClr val="dk2"/>
                </a:solidFill>
              </a:rPr>
              <a:t>#include &lt;</a:t>
            </a:r>
            <a:r>
              <a:rPr lang="en-US" dirty="0" err="1">
                <a:solidFill>
                  <a:schemeClr val="dk2"/>
                </a:solidFill>
              </a:rPr>
              <a:t>stdio.h</a:t>
            </a:r>
            <a:r>
              <a:rPr lang="en-US" dirty="0">
                <a:solidFill>
                  <a:schemeClr val="dk2"/>
                </a:solidFill>
              </a:rPr>
              <a:t>&gt; command in line 1 of </a:t>
            </a:r>
            <a:r>
              <a:rPr lang="en-US" dirty="0" err="1">
                <a:solidFill>
                  <a:schemeClr val="dk2"/>
                </a:solidFill>
              </a:rPr>
              <a:t>hello.c</a:t>
            </a:r>
            <a:r>
              <a:rPr lang="en-US" dirty="0">
                <a:solidFill>
                  <a:schemeClr val="dk2"/>
                </a:solidFill>
              </a:rPr>
              <a:t> tells the </a:t>
            </a:r>
            <a:r>
              <a:rPr lang="en-US" b="1" dirty="0">
                <a:solidFill>
                  <a:schemeClr val="dk2"/>
                </a:solidFill>
              </a:rPr>
              <a:t>preprocessor to read the contents of the system header file</a:t>
            </a:r>
            <a:r>
              <a:rPr lang="en-US" dirty="0">
                <a:solidFill>
                  <a:schemeClr val="dk2"/>
                </a:solidFill>
              </a:rPr>
              <a:t> </a:t>
            </a:r>
            <a:r>
              <a:rPr lang="en-US" dirty="0" err="1">
                <a:solidFill>
                  <a:schemeClr val="dk2"/>
                </a:solidFill>
              </a:rPr>
              <a:t>stdio.h</a:t>
            </a:r>
            <a:r>
              <a:rPr lang="en-US" dirty="0">
                <a:solidFill>
                  <a:schemeClr val="dk2"/>
                </a:solidFill>
              </a:rPr>
              <a:t> </a:t>
            </a:r>
            <a:r>
              <a:rPr lang="en-US" b="1" dirty="0">
                <a:solidFill>
                  <a:schemeClr val="dk2"/>
                </a:solidFill>
              </a:rPr>
              <a:t>and insert it directly into the program text.</a:t>
            </a:r>
            <a:endParaRPr b="1" dirty="0">
              <a:solidFill>
                <a:schemeClr val="dk2"/>
              </a:solidFill>
            </a:endParaRPr>
          </a:p>
        </p:txBody>
      </p:sp>
      <p:sp>
        <p:nvSpPr>
          <p:cNvPr id="211" name="Google Shape;211;p25">
            <a:extLst>
              <a:ext uri="{FF2B5EF4-FFF2-40B4-BE49-F238E27FC236}">
                <a16:creationId xmlns:a16="http://schemas.microsoft.com/office/drawing/2014/main" id="{EEC79E9D-B1CF-937F-ECF4-4B1072E38150}"/>
              </a:ext>
              <a:ext uri="{C183D7F6-B498-43B3-948B-1728B52AA6E4}">
                <adec:decorative xmlns:adec="http://schemas.microsoft.com/office/drawing/2017/decorative" val="1"/>
              </a:ext>
            </a:extLst>
          </p:cNvPr>
          <p:cNvSpPr/>
          <p:nvPr/>
        </p:nvSpPr>
        <p:spPr>
          <a:xfrm>
            <a:off x="3829705" y="2661166"/>
            <a:ext cx="342232" cy="51965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25">
            <a:extLst>
              <a:ext uri="{FF2B5EF4-FFF2-40B4-BE49-F238E27FC236}">
                <a16:creationId xmlns:a16="http://schemas.microsoft.com/office/drawing/2014/main" id="{21C0DB2E-D085-BD33-13F6-DAD6EBBD0BE6}"/>
              </a:ext>
            </a:extLst>
          </p:cNvPr>
          <p:cNvSpPr txBox="1"/>
          <p:nvPr/>
        </p:nvSpPr>
        <p:spPr>
          <a:xfrm>
            <a:off x="4829398" y="1640675"/>
            <a:ext cx="239322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2"/>
                </a:solidFill>
              </a:rPr>
              <a:t>2. Compilation Phase</a:t>
            </a:r>
            <a:endParaRPr sz="1600" b="1" dirty="0">
              <a:solidFill>
                <a:schemeClr val="dk2"/>
              </a:solidFill>
            </a:endParaRPr>
          </a:p>
        </p:txBody>
      </p:sp>
      <p:sp>
        <p:nvSpPr>
          <p:cNvPr id="205" name="Google Shape;205;p25">
            <a:extLst>
              <a:ext uri="{FF2B5EF4-FFF2-40B4-BE49-F238E27FC236}">
                <a16:creationId xmlns:a16="http://schemas.microsoft.com/office/drawing/2014/main" id="{8291D455-EA9C-6A58-554D-E5B68A0B9623}"/>
              </a:ext>
              <a:ext uri="{C183D7F6-B498-43B3-948B-1728B52AA6E4}">
                <adec:decorative xmlns:adec="http://schemas.microsoft.com/office/drawing/2017/decorative" val="1"/>
              </a:ext>
            </a:extLst>
          </p:cNvPr>
          <p:cNvSpPr/>
          <p:nvPr/>
        </p:nvSpPr>
        <p:spPr>
          <a:xfrm>
            <a:off x="4174466" y="2044550"/>
            <a:ext cx="3753774" cy="236461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5" name="Google Shape;215;p25">
            <a:extLst>
              <a:ext uri="{FF2B5EF4-FFF2-40B4-BE49-F238E27FC236}">
                <a16:creationId xmlns:a16="http://schemas.microsoft.com/office/drawing/2014/main" id="{27F5A79B-2BC9-3516-CE75-C3FC8BA9CFB0}"/>
              </a:ext>
              <a:ext uri="{C183D7F6-B498-43B3-948B-1728B52AA6E4}">
                <adec:decorative xmlns:adec="http://schemas.microsoft.com/office/drawing/2017/decorative" val="0"/>
              </a:ext>
            </a:extLst>
          </p:cNvPr>
          <p:cNvSpPr txBox="1"/>
          <p:nvPr/>
        </p:nvSpPr>
        <p:spPr>
          <a:xfrm>
            <a:off x="4189900" y="2050641"/>
            <a:ext cx="3732506" cy="2446793"/>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US" dirty="0">
                <a:solidFill>
                  <a:schemeClr val="dk2"/>
                </a:solidFill>
              </a:rPr>
              <a:t>The compiler (cc1) </a:t>
            </a:r>
            <a:r>
              <a:rPr lang="en-US" b="1" dirty="0">
                <a:solidFill>
                  <a:schemeClr val="dk2"/>
                </a:solidFill>
              </a:rPr>
              <a:t>translates the text file </a:t>
            </a:r>
            <a:r>
              <a:rPr lang="en-US" b="1" dirty="0" err="1">
                <a:solidFill>
                  <a:schemeClr val="dk2"/>
                </a:solidFill>
              </a:rPr>
              <a:t>hello.i</a:t>
            </a:r>
            <a:r>
              <a:rPr lang="en-US" b="1" dirty="0">
                <a:solidFill>
                  <a:schemeClr val="dk2"/>
                </a:solidFill>
              </a:rPr>
              <a:t> into the text file </a:t>
            </a:r>
            <a:r>
              <a:rPr lang="en-US" b="1" dirty="0" err="1">
                <a:solidFill>
                  <a:schemeClr val="dk2"/>
                </a:solidFill>
              </a:rPr>
              <a:t>hello.s</a:t>
            </a:r>
            <a:r>
              <a:rPr lang="en-US" b="1" dirty="0">
                <a:solidFill>
                  <a:schemeClr val="dk2"/>
                </a:solidFill>
              </a:rPr>
              <a:t>, which contains an assembly-language program</a:t>
            </a:r>
            <a:r>
              <a:rPr lang="en-US" dirty="0">
                <a:solidFill>
                  <a:schemeClr val="dk2"/>
                </a:solidFill>
              </a:rPr>
              <a:t>. Each statement in an assembly-language program exactly describes one low-level machine-language instruction in a standard text form. Assembly language is useful because it provides a common output language for different compilers for different high-level languages.</a:t>
            </a:r>
            <a:endParaRPr dirty="0">
              <a:solidFill>
                <a:schemeClr val="dk2"/>
              </a:solidFill>
            </a:endParaRPr>
          </a:p>
        </p:txBody>
      </p:sp>
      <p:sp>
        <p:nvSpPr>
          <p:cNvPr id="3" name="Google Shape;211;p25">
            <a:extLst>
              <a:ext uri="{FF2B5EF4-FFF2-40B4-BE49-F238E27FC236}">
                <a16:creationId xmlns:a16="http://schemas.microsoft.com/office/drawing/2014/main" id="{AB2AC9A6-D2CE-D0A6-4C4B-9D783E8C7163}"/>
              </a:ext>
              <a:ext uri="{C183D7F6-B498-43B3-948B-1728B52AA6E4}">
                <adec:decorative xmlns:adec="http://schemas.microsoft.com/office/drawing/2017/decorative" val="1"/>
              </a:ext>
            </a:extLst>
          </p:cNvPr>
          <p:cNvSpPr/>
          <p:nvPr/>
        </p:nvSpPr>
        <p:spPr>
          <a:xfrm>
            <a:off x="7933191" y="2248372"/>
            <a:ext cx="342232" cy="519658"/>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8" name="Google Shape;208;p25">
            <a:extLst>
              <a:ext uri="{FF2B5EF4-FFF2-40B4-BE49-F238E27FC236}">
                <a16:creationId xmlns:a16="http://schemas.microsoft.com/office/drawing/2014/main" id="{749C2B05-48E5-F223-7AD7-0D70E98E5F8D}"/>
              </a:ext>
            </a:extLst>
          </p:cNvPr>
          <p:cNvSpPr txBox="1"/>
          <p:nvPr/>
        </p:nvSpPr>
        <p:spPr>
          <a:xfrm>
            <a:off x="9010020" y="875538"/>
            <a:ext cx="2393223"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2"/>
                </a:solidFill>
              </a:rPr>
              <a:t>3. Assembly Phase</a:t>
            </a:r>
            <a:endParaRPr sz="1600" b="1" dirty="0">
              <a:solidFill>
                <a:schemeClr val="dk2"/>
              </a:solidFill>
            </a:endParaRPr>
          </a:p>
        </p:txBody>
      </p:sp>
      <p:sp>
        <p:nvSpPr>
          <p:cNvPr id="207" name="Google Shape;207;p25">
            <a:extLst>
              <a:ext uri="{FF2B5EF4-FFF2-40B4-BE49-F238E27FC236}">
                <a16:creationId xmlns:a16="http://schemas.microsoft.com/office/drawing/2014/main" id="{310330DE-E071-D32B-8132-FC6A24759D03}"/>
              </a:ext>
              <a:ext uri="{C183D7F6-B498-43B3-948B-1728B52AA6E4}">
                <adec:decorative xmlns:adec="http://schemas.microsoft.com/office/drawing/2017/decorative" val="1"/>
              </a:ext>
            </a:extLst>
          </p:cNvPr>
          <p:cNvSpPr/>
          <p:nvPr/>
        </p:nvSpPr>
        <p:spPr>
          <a:xfrm>
            <a:off x="8264776" y="1279413"/>
            <a:ext cx="3753774" cy="214112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25">
            <a:extLst>
              <a:ext uri="{FF2B5EF4-FFF2-40B4-BE49-F238E27FC236}">
                <a16:creationId xmlns:a16="http://schemas.microsoft.com/office/drawing/2014/main" id="{858394CC-DE9D-77AD-C89B-8D3F50DC2FEA}"/>
              </a:ext>
            </a:extLst>
          </p:cNvPr>
          <p:cNvSpPr txBox="1"/>
          <p:nvPr/>
        </p:nvSpPr>
        <p:spPr>
          <a:xfrm>
            <a:off x="8286069" y="1285504"/>
            <a:ext cx="3732506" cy="2220578"/>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US" dirty="0">
                <a:solidFill>
                  <a:schemeClr val="dk2"/>
                </a:solidFill>
              </a:rPr>
              <a:t>Next, </a:t>
            </a:r>
            <a:r>
              <a:rPr lang="en-US" b="1" dirty="0">
                <a:solidFill>
                  <a:schemeClr val="dk2"/>
                </a:solidFill>
              </a:rPr>
              <a:t>the assembler (as) translates </a:t>
            </a:r>
            <a:r>
              <a:rPr lang="en-US" b="1" dirty="0" err="1">
                <a:solidFill>
                  <a:schemeClr val="dk2"/>
                </a:solidFill>
              </a:rPr>
              <a:t>hello.s</a:t>
            </a:r>
            <a:r>
              <a:rPr lang="en-US" b="1" dirty="0">
                <a:solidFill>
                  <a:schemeClr val="dk2"/>
                </a:solidFill>
              </a:rPr>
              <a:t> into machine language instructions, packages them in a form known as a relocatable object program</a:t>
            </a:r>
            <a:r>
              <a:rPr lang="en-US" dirty="0">
                <a:solidFill>
                  <a:schemeClr val="dk2"/>
                </a:solidFill>
              </a:rPr>
              <a:t> and stores the result in the object file </a:t>
            </a:r>
            <a:r>
              <a:rPr lang="en-US" dirty="0" err="1">
                <a:solidFill>
                  <a:schemeClr val="dk2"/>
                </a:solidFill>
              </a:rPr>
              <a:t>hello.o</a:t>
            </a:r>
            <a:r>
              <a:rPr lang="en-US" dirty="0">
                <a:solidFill>
                  <a:schemeClr val="dk2"/>
                </a:solidFill>
              </a:rPr>
              <a:t>. The </a:t>
            </a:r>
            <a:r>
              <a:rPr lang="en-US" dirty="0" err="1">
                <a:solidFill>
                  <a:schemeClr val="dk2"/>
                </a:solidFill>
              </a:rPr>
              <a:t>hello.o</a:t>
            </a:r>
            <a:r>
              <a:rPr lang="en-US" dirty="0">
                <a:solidFill>
                  <a:schemeClr val="dk2"/>
                </a:solidFill>
              </a:rPr>
              <a:t> file is a binary file whose bytes encode machine language instructions rather than characters. If we were to view </a:t>
            </a:r>
            <a:r>
              <a:rPr lang="en-US" dirty="0" err="1">
                <a:solidFill>
                  <a:schemeClr val="dk2"/>
                </a:solidFill>
              </a:rPr>
              <a:t>hello.o</a:t>
            </a:r>
            <a:r>
              <a:rPr lang="en-US" dirty="0">
                <a:solidFill>
                  <a:schemeClr val="dk2"/>
                </a:solidFill>
              </a:rPr>
              <a:t> with a text editor, it would appear to be gibberish.</a:t>
            </a:r>
            <a:endParaRPr dirty="0">
              <a:solidFill>
                <a:schemeClr val="dk2"/>
              </a:solidFill>
            </a:endParaRPr>
          </a:p>
        </p:txBody>
      </p:sp>
      <p:sp>
        <p:nvSpPr>
          <p:cNvPr id="213" name="Google Shape;213;p25">
            <a:extLst>
              <a:ext uri="{FF2B5EF4-FFF2-40B4-BE49-F238E27FC236}">
                <a16:creationId xmlns:a16="http://schemas.microsoft.com/office/drawing/2014/main" id="{4D00FDCB-DE19-1376-2260-F21486AEB031}"/>
              </a:ext>
              <a:ext uri="{C183D7F6-B498-43B3-948B-1728B52AA6E4}">
                <adec:decorative xmlns:adec="http://schemas.microsoft.com/office/drawing/2017/decorative" val="1"/>
              </a:ext>
            </a:extLst>
          </p:cNvPr>
          <p:cNvSpPr/>
          <p:nvPr/>
        </p:nvSpPr>
        <p:spPr>
          <a:xfrm rot="5400000">
            <a:off x="9981054" y="3322068"/>
            <a:ext cx="356866" cy="55379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0" name="Google Shape;210;p25">
            <a:extLst>
              <a:ext uri="{FF2B5EF4-FFF2-40B4-BE49-F238E27FC236}">
                <a16:creationId xmlns:a16="http://schemas.microsoft.com/office/drawing/2014/main" id="{F32BE936-4E1E-608E-2C95-FCE329B97838}"/>
              </a:ext>
            </a:extLst>
          </p:cNvPr>
          <p:cNvSpPr txBox="1"/>
          <p:nvPr/>
        </p:nvSpPr>
        <p:spPr>
          <a:xfrm>
            <a:off x="9155664" y="3767796"/>
            <a:ext cx="198337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solidFill>
                  <a:schemeClr val="dk2"/>
                </a:solidFill>
              </a:rPr>
              <a:t>4. Linking Phase</a:t>
            </a:r>
            <a:endParaRPr sz="1600" b="1" dirty="0">
              <a:solidFill>
                <a:schemeClr val="dk2"/>
              </a:solidFill>
            </a:endParaRPr>
          </a:p>
        </p:txBody>
      </p:sp>
      <p:sp>
        <p:nvSpPr>
          <p:cNvPr id="209" name="Google Shape;209;p25">
            <a:extLst>
              <a:ext uri="{FF2B5EF4-FFF2-40B4-BE49-F238E27FC236}">
                <a16:creationId xmlns:a16="http://schemas.microsoft.com/office/drawing/2014/main" id="{699DA91C-5924-971B-530E-9D69A94204B2}"/>
              </a:ext>
              <a:ext uri="{C183D7F6-B498-43B3-948B-1728B52AA6E4}">
                <adec:decorative xmlns:adec="http://schemas.microsoft.com/office/drawing/2017/decorative" val="1"/>
              </a:ext>
            </a:extLst>
          </p:cNvPr>
          <p:cNvSpPr/>
          <p:nvPr/>
        </p:nvSpPr>
        <p:spPr>
          <a:xfrm>
            <a:off x="8282601" y="4169695"/>
            <a:ext cx="3753774" cy="2564126"/>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7" name="Google Shape;217;p25">
            <a:extLst>
              <a:ext uri="{FF2B5EF4-FFF2-40B4-BE49-F238E27FC236}">
                <a16:creationId xmlns:a16="http://schemas.microsoft.com/office/drawing/2014/main" id="{957ED880-9DE6-295B-32E3-04B71483F503}"/>
              </a:ext>
            </a:extLst>
          </p:cNvPr>
          <p:cNvSpPr txBox="1"/>
          <p:nvPr/>
        </p:nvSpPr>
        <p:spPr>
          <a:xfrm>
            <a:off x="8286044" y="4173596"/>
            <a:ext cx="3732506" cy="2673009"/>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0"/>
              </a:spcAft>
              <a:buNone/>
            </a:pPr>
            <a:r>
              <a:rPr lang="en-US" dirty="0">
                <a:solidFill>
                  <a:schemeClr val="dk2"/>
                </a:solidFill>
              </a:rPr>
              <a:t>Notice that our hello program calls the </a:t>
            </a:r>
            <a:r>
              <a:rPr lang="en-US" dirty="0" err="1">
                <a:solidFill>
                  <a:schemeClr val="dk2"/>
                </a:solidFill>
              </a:rPr>
              <a:t>printf</a:t>
            </a:r>
            <a:r>
              <a:rPr lang="en-US" dirty="0">
                <a:solidFill>
                  <a:schemeClr val="dk2"/>
                </a:solidFill>
              </a:rPr>
              <a:t> function, which is part of the standard C library provided by every C compiler. </a:t>
            </a:r>
            <a:br>
              <a:rPr lang="en-US" dirty="0">
                <a:solidFill>
                  <a:schemeClr val="dk2"/>
                </a:solidFill>
              </a:rPr>
            </a:br>
            <a:r>
              <a:rPr lang="en-US" b="1" dirty="0">
                <a:solidFill>
                  <a:schemeClr val="dk2"/>
                </a:solidFill>
              </a:rPr>
              <a:t>The </a:t>
            </a:r>
            <a:r>
              <a:rPr lang="en-US" b="1" dirty="0" err="1">
                <a:solidFill>
                  <a:schemeClr val="dk2"/>
                </a:solidFill>
              </a:rPr>
              <a:t>printf</a:t>
            </a:r>
            <a:r>
              <a:rPr lang="en-US" b="1" dirty="0">
                <a:solidFill>
                  <a:schemeClr val="dk2"/>
                </a:solidFill>
              </a:rPr>
              <a:t> function resides in a separate precompiled object file called </a:t>
            </a:r>
            <a:r>
              <a:rPr lang="en-US" b="1" dirty="0" err="1">
                <a:solidFill>
                  <a:schemeClr val="dk2"/>
                </a:solidFill>
              </a:rPr>
              <a:t>printf.o</a:t>
            </a:r>
            <a:r>
              <a:rPr lang="en-US" b="1" dirty="0">
                <a:solidFill>
                  <a:schemeClr val="dk2"/>
                </a:solidFill>
              </a:rPr>
              <a:t>, which must somehow be merged with our </a:t>
            </a:r>
            <a:r>
              <a:rPr lang="en-US" b="1" dirty="0" err="1">
                <a:solidFill>
                  <a:schemeClr val="dk2"/>
                </a:solidFill>
              </a:rPr>
              <a:t>hello.o</a:t>
            </a:r>
            <a:r>
              <a:rPr lang="en-US" b="1" dirty="0">
                <a:solidFill>
                  <a:schemeClr val="dk2"/>
                </a:solidFill>
              </a:rPr>
              <a:t> program. The linker (</a:t>
            </a:r>
            <a:r>
              <a:rPr lang="en-US" b="1" dirty="0" err="1">
                <a:solidFill>
                  <a:schemeClr val="dk2"/>
                </a:solidFill>
              </a:rPr>
              <a:t>ld</a:t>
            </a:r>
            <a:r>
              <a:rPr lang="en-US" b="1" dirty="0">
                <a:solidFill>
                  <a:schemeClr val="dk2"/>
                </a:solidFill>
              </a:rPr>
              <a:t>) handles this merging.</a:t>
            </a:r>
            <a:r>
              <a:rPr lang="en-US" dirty="0">
                <a:solidFill>
                  <a:schemeClr val="dk2"/>
                </a:solidFill>
              </a:rPr>
              <a:t> The result is the hello file, which is an executable object file (or simply executable) that is ready to be loaded into memory and executed by the system.</a:t>
            </a:r>
            <a:endParaRPr dirty="0">
              <a:solidFill>
                <a:schemeClr val="dk2"/>
              </a:solidFill>
            </a:endParaRPr>
          </a:p>
        </p:txBody>
      </p:sp>
      <p:grpSp>
        <p:nvGrpSpPr>
          <p:cNvPr id="2" name="Group 1" descr="Detailed Compilation System&#10;A technical flow diagram labeled &quot;Figure 1.3 The compilation system&quot;.&#10;&#10;Stages: Illustrates the transformation of a source program (hello.c) through four stages: Pre-processor (cpp), Compiler (cc1), Assembler (as), and Linker (ld).&#10;&#10;Files: Shows the progression from modified source (hello.i) to an assembly program (hello.s), relocatable object programs (hello.o), and the final executable (hello).">
            <a:extLst>
              <a:ext uri="{FF2B5EF4-FFF2-40B4-BE49-F238E27FC236}">
                <a16:creationId xmlns:a16="http://schemas.microsoft.com/office/drawing/2014/main" id="{AC7869D4-ECA4-8334-799A-DFDE68EA437C}"/>
              </a:ext>
            </a:extLst>
          </p:cNvPr>
          <p:cNvGrpSpPr/>
          <p:nvPr/>
        </p:nvGrpSpPr>
        <p:grpSpPr>
          <a:xfrm>
            <a:off x="749025" y="4571260"/>
            <a:ext cx="6881749" cy="2342040"/>
            <a:chOff x="1535400" y="4536076"/>
            <a:chExt cx="6229350" cy="1995491"/>
          </a:xfrm>
        </p:grpSpPr>
        <p:pic>
          <p:nvPicPr>
            <p:cNvPr id="218" name="Google Shape;218;p25" descr="Detailed Compilation System&#10;A technical flow diagram labeled &quot;Figure 1.3 The compilation system&quot;.&#10;&#10;Stages: Illustrates the transformation of a source program (hello.c) through four stages: Pre-processor (cpp), Compiler (cc1), Assembler (as), and Linker (ld).&#10;&#10;Files: Shows the progression from modified source (hello.i) to an assembly program (hello.s), relocatable object programs (hello.o), and the final executable (hello).">
              <a:extLst>
                <a:ext uri="{FF2B5EF4-FFF2-40B4-BE49-F238E27FC236}">
                  <a16:creationId xmlns:a16="http://schemas.microsoft.com/office/drawing/2014/main" id="{BE1B80D9-210B-A6AA-E8A6-45C90B5899B2}"/>
                </a:ext>
              </a:extLst>
            </p:cNvPr>
            <p:cNvPicPr preferRelativeResize="0"/>
            <p:nvPr/>
          </p:nvPicPr>
          <p:blipFill>
            <a:blip r:embed="rId3">
              <a:alphaModFix/>
            </a:blip>
            <a:stretch>
              <a:fillRect/>
            </a:stretch>
          </p:blipFill>
          <p:spPr>
            <a:xfrm>
              <a:off x="1535400" y="4536076"/>
              <a:ext cx="6229350" cy="1714500"/>
            </a:xfrm>
            <a:prstGeom prst="rect">
              <a:avLst/>
            </a:prstGeom>
            <a:noFill/>
            <a:ln w="9525" cap="flat" cmpd="sng">
              <a:solidFill>
                <a:schemeClr val="dk2"/>
              </a:solidFill>
              <a:prstDash val="solid"/>
              <a:round/>
              <a:headEnd type="none" w="sm" len="sm"/>
              <a:tailEnd type="none" w="sm" len="sm"/>
            </a:ln>
          </p:spPr>
        </p:pic>
        <p:sp>
          <p:nvSpPr>
            <p:cNvPr id="219" name="Google Shape;219;p25">
              <a:extLst>
                <a:ext uri="{FF2B5EF4-FFF2-40B4-BE49-F238E27FC236}">
                  <a16:creationId xmlns:a16="http://schemas.microsoft.com/office/drawing/2014/main" id="{305F286C-C399-FE43-C14B-0BD922BF4A17}"/>
                </a:ext>
                <a:ext uri="{C183D7F6-B498-43B3-948B-1728B52AA6E4}">
                  <adec:decorative xmlns:adec="http://schemas.microsoft.com/office/drawing/2017/decorative" val="1"/>
                </a:ext>
              </a:extLst>
            </p:cNvPr>
            <p:cNvSpPr txBox="1"/>
            <p:nvPr/>
          </p:nvSpPr>
          <p:spPr>
            <a:xfrm>
              <a:off x="3159334" y="6223767"/>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Computer Systems, Bryant, </a:t>
              </a:r>
              <a:r>
                <a:rPr lang="en-US" sz="800" dirty="0" err="1"/>
                <a:t>O’Hallaron</a:t>
              </a:r>
              <a:endParaRPr sz="800" b="1"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4543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ctrTitle"/>
          </p:nvPr>
        </p:nvSpPr>
        <p:spPr>
          <a:xfrm>
            <a:off x="337350" y="995692"/>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a:t>Becoming a Power Programmer</a:t>
            </a:r>
            <a:endParaRPr sz="2500"/>
          </a:p>
        </p:txBody>
      </p:sp>
      <p:sp>
        <p:nvSpPr>
          <p:cNvPr id="225" name="Google Shape;225;p26"/>
          <p:cNvSpPr txBox="1"/>
          <p:nvPr/>
        </p:nvSpPr>
        <p:spPr>
          <a:xfrm>
            <a:off x="154526" y="1735276"/>
            <a:ext cx="8577834" cy="345322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600" b="1" dirty="0"/>
              <a:t>Optimizing Program Performance</a:t>
            </a:r>
            <a:endParaRPr sz="1600" dirty="0"/>
          </a:p>
          <a:p>
            <a:pPr marL="0" lvl="0" indent="0" algn="l" rtl="0">
              <a:lnSpc>
                <a:spcPct val="115000"/>
              </a:lnSpc>
              <a:spcBef>
                <a:spcPts val="0"/>
              </a:spcBef>
              <a:spcAft>
                <a:spcPts val="0"/>
              </a:spcAft>
              <a:buNone/>
            </a:pPr>
            <a:r>
              <a:rPr lang="en-US" sz="1600" dirty="0"/>
              <a:t>Need to understand machine-level code and how compiler translates different C statements into machine code to make good coding decisions.</a:t>
            </a:r>
            <a:endParaRPr sz="1600" dirty="0"/>
          </a:p>
          <a:p>
            <a:pPr marL="457200" lvl="0" indent="-311150" algn="l" rtl="0">
              <a:lnSpc>
                <a:spcPct val="115000"/>
              </a:lnSpc>
              <a:spcBef>
                <a:spcPts val="0"/>
              </a:spcBef>
              <a:spcAft>
                <a:spcPts val="0"/>
              </a:spcAft>
              <a:buSzPts val="1300"/>
              <a:buChar char="●"/>
            </a:pPr>
            <a:r>
              <a:rPr lang="en-US" sz="1600" dirty="0"/>
              <a:t>Is a switch statement always more efficient than a sequence of if-else statements? </a:t>
            </a:r>
            <a:endParaRPr sz="1600" dirty="0"/>
          </a:p>
          <a:p>
            <a:pPr marL="457200" lvl="0" indent="-311150" algn="l" rtl="0">
              <a:lnSpc>
                <a:spcPct val="115000"/>
              </a:lnSpc>
              <a:spcBef>
                <a:spcPts val="0"/>
              </a:spcBef>
              <a:spcAft>
                <a:spcPts val="0"/>
              </a:spcAft>
              <a:buSzPts val="1300"/>
              <a:buChar char="●"/>
            </a:pPr>
            <a:r>
              <a:rPr lang="en-US" sz="1600" dirty="0"/>
              <a:t>How much overhead is incurred by a function call? </a:t>
            </a:r>
            <a:endParaRPr sz="1600" dirty="0"/>
          </a:p>
          <a:p>
            <a:pPr marL="457200" lvl="0" indent="-311150" algn="l" rtl="0">
              <a:lnSpc>
                <a:spcPct val="115000"/>
              </a:lnSpc>
              <a:spcBef>
                <a:spcPts val="0"/>
              </a:spcBef>
              <a:spcAft>
                <a:spcPts val="0"/>
              </a:spcAft>
              <a:buSzPts val="1300"/>
              <a:buChar char="●"/>
            </a:pPr>
            <a:r>
              <a:rPr lang="en-US" sz="1600" dirty="0"/>
              <a:t>Is a while loop more efficient than a for loop? </a:t>
            </a:r>
            <a:endParaRPr sz="1600" dirty="0"/>
          </a:p>
          <a:p>
            <a:pPr marL="457200" lvl="0" indent="-311150" algn="l" rtl="0">
              <a:lnSpc>
                <a:spcPct val="115000"/>
              </a:lnSpc>
              <a:spcBef>
                <a:spcPts val="0"/>
              </a:spcBef>
              <a:spcAft>
                <a:spcPts val="0"/>
              </a:spcAft>
              <a:buSzPts val="1300"/>
              <a:buChar char="●"/>
            </a:pPr>
            <a:r>
              <a:rPr lang="en-US" sz="1600" dirty="0"/>
              <a:t>Are pointer references more efficient than array indexes? </a:t>
            </a:r>
            <a:endParaRPr sz="1600" dirty="0"/>
          </a:p>
          <a:p>
            <a:pPr marL="457200" lvl="0" indent="-311150" algn="l" rtl="0">
              <a:lnSpc>
                <a:spcPct val="115000"/>
              </a:lnSpc>
              <a:spcBef>
                <a:spcPts val="0"/>
              </a:spcBef>
              <a:spcAft>
                <a:spcPts val="0"/>
              </a:spcAft>
              <a:buSzPts val="1300"/>
              <a:buChar char="●"/>
            </a:pPr>
            <a:r>
              <a:rPr lang="en-US" sz="1600" dirty="0"/>
              <a:t>Why does our loop run so much faster if we sum into a local variable instead of an argument that is passed by reference? </a:t>
            </a:r>
            <a:endParaRPr sz="1600" dirty="0"/>
          </a:p>
          <a:p>
            <a:pPr marL="457200" lvl="0" indent="-311150" algn="l" rtl="0">
              <a:lnSpc>
                <a:spcPct val="115000"/>
              </a:lnSpc>
              <a:spcBef>
                <a:spcPts val="0"/>
              </a:spcBef>
              <a:spcAft>
                <a:spcPts val="0"/>
              </a:spcAft>
              <a:buSzPts val="1300"/>
              <a:buChar char="●"/>
            </a:pPr>
            <a:r>
              <a:rPr lang="en-US" sz="1600" dirty="0"/>
              <a:t>How can a function run faster when we simply rearrange the parentheses in an arithmetic expression?</a:t>
            </a:r>
            <a:endParaRPr sz="1600" dirty="0"/>
          </a:p>
        </p:txBody>
      </p:sp>
      <p:pic>
        <p:nvPicPr>
          <p:cNvPr id="228" name="Google Shape;228;p26">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0753225" y="882199"/>
            <a:ext cx="1284250" cy="1284250"/>
          </a:xfrm>
          <a:prstGeom prst="rect">
            <a:avLst/>
          </a:prstGeom>
          <a:noFill/>
          <a:ln>
            <a:noFill/>
          </a:ln>
        </p:spPr>
      </p:pic>
      <p:sp>
        <p:nvSpPr>
          <p:cNvPr id="226" name="Google Shape;226;p26">
            <a:extLst>
              <a:ext uri="{C183D7F6-B498-43B3-948B-1728B52AA6E4}">
                <adec:decorative xmlns:adec="http://schemas.microsoft.com/office/drawing/2017/decorative" val="1"/>
              </a:ext>
            </a:extLst>
          </p:cNvPr>
          <p:cNvSpPr/>
          <p:nvPr/>
        </p:nvSpPr>
        <p:spPr>
          <a:xfrm>
            <a:off x="8840025" y="2314222"/>
            <a:ext cx="2940300" cy="4391028"/>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6"/>
          <p:cNvSpPr txBox="1"/>
          <p:nvPr/>
        </p:nvSpPr>
        <p:spPr>
          <a:xfrm>
            <a:off x="8839973" y="2499703"/>
            <a:ext cx="2832738" cy="3877954"/>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US" sz="1600" dirty="0">
                <a:solidFill>
                  <a:schemeClr val="lt1"/>
                </a:solidFill>
              </a:rPr>
              <a:t>Compiler Optimization</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Control Flow</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Data Distribution</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Code Readability</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Function Prologue and Epilogue</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Parameter Passing</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Return Value Handling</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Pointer Arithmetic</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Memory Access Patterns</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Cache Efficiency</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Floating-Point Precision</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Compiler Flags and Settings</a:t>
            </a:r>
            <a:endParaRPr sz="1600" dirty="0">
              <a:solidFill>
                <a:schemeClr val="lt1"/>
              </a:solidFill>
            </a:endParaRPr>
          </a:p>
        </p:txBody>
      </p:sp>
      <p:grpSp>
        <p:nvGrpSpPr>
          <p:cNvPr id="2" name="Group 1" descr="Compiler Auto-tuning Loop&#10;Description: A block diagram showing an advanced compiler architecture.&#10;&#10;Components: Source code enters a compiler consisting of a &quot;Front-end,&quot; an &quot;Optimizations&quot; block, and a &quot;Back-end&quot; to produce machine code.&#10;&#10;Feedback Loop: The machine code undergoes &quot;Evaluation,&quot; which feeds back into a &quot;Compiler auto-tuning&quot; unit to adjust the internal optimizations.">
            <a:extLst>
              <a:ext uri="{FF2B5EF4-FFF2-40B4-BE49-F238E27FC236}">
                <a16:creationId xmlns:a16="http://schemas.microsoft.com/office/drawing/2014/main" id="{121B2AA9-E050-B78B-C564-00F91CDD0842}"/>
              </a:ext>
            </a:extLst>
          </p:cNvPr>
          <p:cNvGrpSpPr/>
          <p:nvPr/>
        </p:nvGrpSpPr>
        <p:grpSpPr>
          <a:xfrm>
            <a:off x="337350" y="5058056"/>
            <a:ext cx="8147726" cy="1559735"/>
            <a:chOff x="337350" y="5058056"/>
            <a:chExt cx="8147726" cy="1559735"/>
          </a:xfrm>
        </p:grpSpPr>
        <p:pic>
          <p:nvPicPr>
            <p:cNvPr id="229" name="Google Shape;229;p26" descr="Compiler Auto-tuning Loop&#10;Description: A block diagram showing an advanced compiler architecture.&#10;&#10;Components: Source code enters a compiler consisting of a &quot;Front-end,&quot; an &quot;Optimizations&quot; block, and a &quot;Back-end&quot; to produce machine code.&#10;&#10;Feedback Loop: The machine code undergoes &quot;Evaluation,&quot; which feeds back into a &quot;Compiler auto-tuning&quot; unit to adjust the internal optimizations."/>
            <p:cNvPicPr preferRelativeResize="0"/>
            <p:nvPr/>
          </p:nvPicPr>
          <p:blipFill>
            <a:blip r:embed="rId4">
              <a:alphaModFix/>
            </a:blip>
            <a:stretch>
              <a:fillRect/>
            </a:stretch>
          </p:blipFill>
          <p:spPr>
            <a:xfrm>
              <a:off x="3706924" y="5058056"/>
              <a:ext cx="4778152" cy="1523375"/>
            </a:xfrm>
            <a:prstGeom prst="rect">
              <a:avLst/>
            </a:prstGeom>
            <a:noFill/>
            <a:ln w="9525" cap="flat" cmpd="sng">
              <a:solidFill>
                <a:schemeClr val="dk2"/>
              </a:solidFill>
              <a:prstDash val="solid"/>
              <a:round/>
              <a:headEnd type="none" w="sm" len="sm"/>
              <a:tailEnd type="none" w="sm" len="sm"/>
            </a:ln>
          </p:spPr>
        </p:pic>
        <p:sp>
          <p:nvSpPr>
            <p:cNvPr id="230" name="Google Shape;230;p26">
              <a:extLst>
                <a:ext uri="{C183D7F6-B498-43B3-948B-1728B52AA6E4}">
                  <adec:decorative xmlns:adec="http://schemas.microsoft.com/office/drawing/2017/decorative" val="1"/>
                </a:ext>
              </a:extLst>
            </p:cNvPr>
            <p:cNvSpPr txBox="1"/>
            <p:nvPr/>
          </p:nvSpPr>
          <p:spPr>
            <a:xfrm>
              <a:off x="337350" y="5663714"/>
              <a:ext cx="3261960" cy="9540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dirty="0" err="1"/>
                <a:t>Lokuciejewski</a:t>
              </a:r>
              <a:r>
                <a:rPr lang="en-US" sz="1000" dirty="0"/>
                <a:t>, P., </a:t>
              </a:r>
              <a:r>
                <a:rPr lang="en-US" sz="1000" dirty="0" err="1"/>
                <a:t>Plazar</a:t>
              </a:r>
              <a:r>
                <a:rPr lang="en-US" sz="1000" dirty="0"/>
                <a:t>, S., Falk, H., </a:t>
              </a:r>
              <a:r>
                <a:rPr lang="en-US" sz="1000" dirty="0" err="1"/>
                <a:t>Marwedel</a:t>
              </a:r>
              <a:r>
                <a:rPr lang="en-US" sz="1000" dirty="0"/>
                <a:t>, P., &amp; Thiele, L. (2011). Approximating Pareto optimal compiler optimization sequences—a trade‐off between WCET, ACET and code size. Software: Practice and Experience, 41(12), 1437-1458.</a:t>
              </a:r>
              <a:endParaRPr sz="1000" b="1" i="0" u="none" strike="noStrike" cap="none" dirty="0">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27"/>
          <p:cNvSpPr txBox="1">
            <a:spLocks noGrp="1"/>
          </p:cNvSpPr>
          <p:nvPr>
            <p:ph type="ctrTitle"/>
          </p:nvPr>
        </p:nvSpPr>
        <p:spPr>
          <a:xfrm>
            <a:off x="337350" y="995692"/>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Becoming a Power Programmer (cont.1)</a:t>
            </a:r>
            <a:endParaRPr sz="2500" dirty="0"/>
          </a:p>
        </p:txBody>
      </p:sp>
      <p:sp>
        <p:nvSpPr>
          <p:cNvPr id="237" name="Google Shape;237;p27"/>
          <p:cNvSpPr txBox="1"/>
          <p:nvPr/>
        </p:nvSpPr>
        <p:spPr>
          <a:xfrm>
            <a:off x="154525" y="1735276"/>
            <a:ext cx="8583305" cy="27576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600" b="1" dirty="0"/>
              <a:t>Understanding Link-time Errors</a:t>
            </a:r>
            <a:endParaRPr sz="1600" dirty="0"/>
          </a:p>
          <a:p>
            <a:pPr marL="0" lvl="0" indent="0" algn="l" rtl="0">
              <a:lnSpc>
                <a:spcPct val="115000"/>
              </a:lnSpc>
              <a:spcBef>
                <a:spcPts val="0"/>
              </a:spcBef>
              <a:spcAft>
                <a:spcPts val="1200"/>
              </a:spcAft>
              <a:buNone/>
            </a:pPr>
            <a:r>
              <a:rPr lang="en-US" sz="1600" dirty="0"/>
              <a:t>Some of the most perplexing programming errors are related to the operation of the linker, especially when you are trying to build large software systems.</a:t>
            </a:r>
            <a:endParaRPr sz="1600" dirty="0"/>
          </a:p>
          <a:p>
            <a:pPr marL="457200" lvl="0" indent="-311150" algn="l" rtl="0">
              <a:lnSpc>
                <a:spcPct val="115000"/>
              </a:lnSpc>
              <a:spcBef>
                <a:spcPts val="0"/>
              </a:spcBef>
              <a:spcAft>
                <a:spcPts val="0"/>
              </a:spcAft>
              <a:buSzPts val="1300"/>
              <a:buChar char="●"/>
            </a:pPr>
            <a:r>
              <a:rPr lang="en-US" sz="1600" dirty="0"/>
              <a:t>What does it mean when the linker reports that it cannot resolve a reference?</a:t>
            </a:r>
            <a:endParaRPr sz="1600" dirty="0"/>
          </a:p>
          <a:p>
            <a:pPr marL="457200" lvl="0" indent="-311150" algn="l" rtl="0">
              <a:lnSpc>
                <a:spcPct val="115000"/>
              </a:lnSpc>
              <a:spcBef>
                <a:spcPts val="0"/>
              </a:spcBef>
              <a:spcAft>
                <a:spcPts val="0"/>
              </a:spcAft>
              <a:buSzPts val="1300"/>
              <a:buChar char="●"/>
            </a:pPr>
            <a:r>
              <a:rPr lang="en-US" sz="1600" dirty="0"/>
              <a:t>What is the difference between a static variable and a global variable? </a:t>
            </a:r>
            <a:endParaRPr sz="1600" dirty="0"/>
          </a:p>
          <a:p>
            <a:pPr marL="457200" lvl="0" indent="-311150" algn="l" rtl="0">
              <a:lnSpc>
                <a:spcPct val="115000"/>
              </a:lnSpc>
              <a:spcBef>
                <a:spcPts val="0"/>
              </a:spcBef>
              <a:spcAft>
                <a:spcPts val="0"/>
              </a:spcAft>
              <a:buSzPts val="1300"/>
              <a:buChar char="●"/>
            </a:pPr>
            <a:r>
              <a:rPr lang="en-US" sz="1600" dirty="0"/>
              <a:t>What happens if you define two global variables in different C files with the same name?</a:t>
            </a:r>
            <a:endParaRPr sz="1600" dirty="0"/>
          </a:p>
          <a:p>
            <a:pPr marL="457200" lvl="0" indent="-311150" algn="l" rtl="0">
              <a:lnSpc>
                <a:spcPct val="115000"/>
              </a:lnSpc>
              <a:spcBef>
                <a:spcPts val="0"/>
              </a:spcBef>
              <a:spcAft>
                <a:spcPts val="0"/>
              </a:spcAft>
              <a:buSzPts val="1300"/>
              <a:buChar char="●"/>
            </a:pPr>
            <a:r>
              <a:rPr lang="en-US" sz="1600" dirty="0"/>
              <a:t>What is the difference between a static library and a dynamic library? </a:t>
            </a:r>
            <a:endParaRPr sz="1600" dirty="0"/>
          </a:p>
          <a:p>
            <a:pPr marL="457200" lvl="0" indent="-311150" algn="l" rtl="0">
              <a:lnSpc>
                <a:spcPct val="115000"/>
              </a:lnSpc>
              <a:spcBef>
                <a:spcPts val="0"/>
              </a:spcBef>
              <a:spcAft>
                <a:spcPts val="0"/>
              </a:spcAft>
              <a:buSzPts val="1300"/>
              <a:buChar char="●"/>
            </a:pPr>
            <a:r>
              <a:rPr lang="en-US" sz="1600" dirty="0"/>
              <a:t>Why does it matter what order we list libraries on the command line?</a:t>
            </a:r>
            <a:endParaRPr sz="1600" dirty="0"/>
          </a:p>
        </p:txBody>
      </p:sp>
      <p:pic>
        <p:nvPicPr>
          <p:cNvPr id="239" name="Google Shape;239;p2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0753225" y="882199"/>
            <a:ext cx="1284250" cy="1284250"/>
          </a:xfrm>
          <a:prstGeom prst="rect">
            <a:avLst/>
          </a:prstGeom>
          <a:noFill/>
          <a:ln>
            <a:noFill/>
          </a:ln>
        </p:spPr>
      </p:pic>
      <p:sp>
        <p:nvSpPr>
          <p:cNvPr id="235" name="Google Shape;235;p27">
            <a:extLst>
              <a:ext uri="{C183D7F6-B498-43B3-948B-1728B52AA6E4}">
                <adec:decorative xmlns:adec="http://schemas.microsoft.com/office/drawing/2017/decorative" val="1"/>
              </a:ext>
            </a:extLst>
          </p:cNvPr>
          <p:cNvSpPr/>
          <p:nvPr/>
        </p:nvSpPr>
        <p:spPr>
          <a:xfrm>
            <a:off x="8737831" y="2562578"/>
            <a:ext cx="3183236" cy="4078672"/>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8" name="Google Shape;238;p27"/>
          <p:cNvSpPr txBox="1"/>
          <p:nvPr/>
        </p:nvSpPr>
        <p:spPr>
          <a:xfrm>
            <a:off x="8892355" y="2739488"/>
            <a:ext cx="2848089" cy="313929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US" sz="1600" dirty="0">
                <a:solidFill>
                  <a:schemeClr val="lt1"/>
                </a:solidFill>
              </a:rPr>
              <a:t>Missing Implementation</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Misspelled Symbol</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Mismatched Signatures</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Missing Library or Object File</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Namespace Issues</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Conditional Compilation</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Scope, Lifetime, Initialization, Storage, Access</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Symbol Resolution</a:t>
            </a:r>
            <a:endParaRPr sz="1600" dirty="0">
              <a:solidFill>
                <a:schemeClr val="lt1"/>
              </a:solidFill>
            </a:endParaRPr>
          </a:p>
          <a:p>
            <a:pPr marL="457200" lvl="0" indent="-317500" algn="l" rtl="0">
              <a:spcBef>
                <a:spcPts val="0"/>
              </a:spcBef>
              <a:spcAft>
                <a:spcPts val="0"/>
              </a:spcAft>
              <a:buClr>
                <a:schemeClr val="lt1"/>
              </a:buClr>
              <a:buSzPts val="1400"/>
              <a:buChar char="●"/>
            </a:pPr>
            <a:r>
              <a:rPr lang="en-US" sz="1600" dirty="0">
                <a:solidFill>
                  <a:schemeClr val="lt1"/>
                </a:solidFill>
              </a:rPr>
              <a:t>Circular Dependencies</a:t>
            </a:r>
            <a:endParaRPr sz="1600" dirty="0">
              <a:solidFill>
                <a:schemeClr val="lt1"/>
              </a:solidFill>
            </a:endParaRPr>
          </a:p>
        </p:txBody>
      </p:sp>
      <p:pic>
        <p:nvPicPr>
          <p:cNvPr id="240" name="Google Shape;240;p27" descr="A screenshot of an Xcode build error log. It displays a &quot;Linker command failed with exit code 1&quot; error due to an &quot;Undefined symbol.&quot; Specifically, it identifies the symbol _getOne as missing for the x86_64 architecture, referenced from ViewController.o"/>
          <p:cNvPicPr preferRelativeResize="0"/>
          <p:nvPr/>
        </p:nvPicPr>
        <p:blipFill>
          <a:blip r:embed="rId4">
            <a:alphaModFix/>
          </a:blip>
          <a:stretch>
            <a:fillRect/>
          </a:stretch>
        </p:blipFill>
        <p:spPr>
          <a:xfrm>
            <a:off x="733777" y="4536508"/>
            <a:ext cx="6863643" cy="2321492"/>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38200" y="1332759"/>
            <a:ext cx="10515600" cy="456535"/>
          </a:xfrm>
          <a:prstGeom prst="rect">
            <a:avLst/>
          </a:prstGeom>
        </p:spPr>
        <p:txBody>
          <a:bodyPr vert="horz" wrap="square" lIns="0" tIns="12700" rIns="0" bIns="0" rtlCol="0">
            <a:spAutoFit/>
          </a:bodyPr>
          <a:lstStyle/>
          <a:p>
            <a:pPr marL="12700">
              <a:lnSpc>
                <a:spcPct val="100000"/>
              </a:lnSpc>
              <a:spcBef>
                <a:spcPts val="100"/>
              </a:spcBef>
            </a:pPr>
            <a:r>
              <a:rPr sz="2800" dirty="0"/>
              <a:t>C/C++</a:t>
            </a:r>
            <a:r>
              <a:rPr sz="2800" spc="-65" dirty="0"/>
              <a:t> </a:t>
            </a:r>
            <a:r>
              <a:rPr sz="2800" dirty="0"/>
              <a:t>for</a:t>
            </a:r>
            <a:r>
              <a:rPr sz="2800" spc="-60" dirty="0"/>
              <a:t> </a:t>
            </a:r>
            <a:r>
              <a:rPr sz="2800" dirty="0"/>
              <a:t>Systems</a:t>
            </a:r>
            <a:r>
              <a:rPr sz="2800" spc="-60" dirty="0"/>
              <a:t> </a:t>
            </a:r>
            <a:r>
              <a:rPr sz="2800" spc="-10" dirty="0"/>
              <a:t>Programming</a:t>
            </a:r>
          </a:p>
        </p:txBody>
      </p:sp>
      <p:sp>
        <p:nvSpPr>
          <p:cNvPr id="4" name="object 4"/>
          <p:cNvSpPr txBox="1"/>
          <p:nvPr/>
        </p:nvSpPr>
        <p:spPr>
          <a:xfrm>
            <a:off x="493295" y="2019208"/>
            <a:ext cx="8506327" cy="4411977"/>
          </a:xfrm>
          <a:prstGeom prst="rect">
            <a:avLst/>
          </a:prstGeom>
        </p:spPr>
        <p:txBody>
          <a:bodyPr vert="horz" wrap="square" lIns="0" tIns="12700" rIns="0" bIns="0" rtlCol="0">
            <a:spAutoFit/>
          </a:bodyPr>
          <a:lstStyle/>
          <a:p>
            <a:pPr marL="363855" marR="99060" indent="-351790">
              <a:lnSpc>
                <a:spcPct val="110000"/>
              </a:lnSpc>
              <a:spcBef>
                <a:spcPts val="100"/>
              </a:spcBef>
              <a:spcAft>
                <a:spcPts val="1200"/>
              </a:spcAft>
              <a:buClr>
                <a:srgbClr val="0F2044"/>
              </a:buClr>
              <a:buChar char="●"/>
              <a:tabLst>
                <a:tab pos="363855" algn="l"/>
              </a:tabLst>
            </a:pPr>
            <a:r>
              <a:rPr sz="1800" b="1" spc="-20" dirty="0">
                <a:latin typeface="Arial"/>
                <a:cs typeface="Arial"/>
              </a:rPr>
              <a:t>Low-</a:t>
            </a:r>
            <a:r>
              <a:rPr sz="1800" b="1" dirty="0">
                <a:latin typeface="Arial"/>
                <a:cs typeface="Arial"/>
              </a:rPr>
              <a:t>Level</a:t>
            </a:r>
            <a:r>
              <a:rPr sz="1800" b="1" spc="-40" dirty="0">
                <a:latin typeface="Arial"/>
                <a:cs typeface="Arial"/>
              </a:rPr>
              <a:t> </a:t>
            </a:r>
            <a:r>
              <a:rPr sz="1800" b="1" dirty="0">
                <a:latin typeface="Arial"/>
                <a:cs typeface="Arial"/>
              </a:rPr>
              <a:t>Memory</a:t>
            </a:r>
            <a:r>
              <a:rPr sz="1800" b="1" spc="-35" dirty="0">
                <a:latin typeface="Arial"/>
                <a:cs typeface="Arial"/>
              </a:rPr>
              <a:t> </a:t>
            </a:r>
            <a:r>
              <a:rPr sz="1800" b="1" dirty="0">
                <a:latin typeface="Arial"/>
                <a:cs typeface="Arial"/>
              </a:rPr>
              <a:t>Management</a:t>
            </a:r>
            <a:r>
              <a:rPr sz="1800" dirty="0">
                <a:latin typeface="Arial MT"/>
                <a:cs typeface="Arial MT"/>
              </a:rPr>
              <a:t>:</a:t>
            </a:r>
            <a:r>
              <a:rPr sz="1800" spc="-40" dirty="0">
                <a:latin typeface="Arial MT"/>
                <a:cs typeface="Arial MT"/>
              </a:rPr>
              <a:t> </a:t>
            </a:r>
            <a:r>
              <a:rPr sz="1800" dirty="0">
                <a:latin typeface="Arial MT"/>
                <a:cs typeface="Arial MT"/>
              </a:rPr>
              <a:t>C/C++</a:t>
            </a:r>
            <a:r>
              <a:rPr sz="1800" spc="-35" dirty="0">
                <a:latin typeface="Arial MT"/>
                <a:cs typeface="Arial MT"/>
              </a:rPr>
              <a:t> </a:t>
            </a:r>
            <a:r>
              <a:rPr sz="1800" dirty="0">
                <a:latin typeface="Arial MT"/>
                <a:cs typeface="Arial MT"/>
              </a:rPr>
              <a:t>provides</a:t>
            </a:r>
            <a:r>
              <a:rPr sz="1800" spc="-40" dirty="0">
                <a:latin typeface="Arial MT"/>
                <a:cs typeface="Arial MT"/>
              </a:rPr>
              <a:t> </a:t>
            </a:r>
            <a:r>
              <a:rPr sz="1800" dirty="0">
                <a:latin typeface="Arial MT"/>
                <a:cs typeface="Arial MT"/>
              </a:rPr>
              <a:t>direct</a:t>
            </a:r>
            <a:r>
              <a:rPr sz="1800" spc="-35" dirty="0">
                <a:latin typeface="Arial MT"/>
                <a:cs typeface="Arial MT"/>
              </a:rPr>
              <a:t> </a:t>
            </a:r>
            <a:r>
              <a:rPr sz="1800" dirty="0">
                <a:latin typeface="Arial MT"/>
                <a:cs typeface="Arial MT"/>
              </a:rPr>
              <a:t>access</a:t>
            </a:r>
            <a:r>
              <a:rPr sz="1800" spc="-40" dirty="0">
                <a:latin typeface="Arial MT"/>
                <a:cs typeface="Arial MT"/>
              </a:rPr>
              <a:t> </a:t>
            </a:r>
            <a:r>
              <a:rPr sz="1800" dirty="0">
                <a:latin typeface="Arial MT"/>
                <a:cs typeface="Arial MT"/>
              </a:rPr>
              <a:t>to</a:t>
            </a:r>
            <a:r>
              <a:rPr sz="1800" spc="-35" dirty="0">
                <a:latin typeface="Arial MT"/>
                <a:cs typeface="Arial MT"/>
              </a:rPr>
              <a:t> </a:t>
            </a:r>
            <a:r>
              <a:rPr sz="1800" dirty="0">
                <a:latin typeface="Arial MT"/>
                <a:cs typeface="Arial MT"/>
              </a:rPr>
              <a:t>memory</a:t>
            </a:r>
            <a:r>
              <a:rPr sz="1800" spc="-40" dirty="0">
                <a:latin typeface="Arial MT"/>
                <a:cs typeface="Arial MT"/>
              </a:rPr>
              <a:t> </a:t>
            </a:r>
            <a:r>
              <a:rPr sz="1800" spc="-25" dirty="0">
                <a:latin typeface="Arial MT"/>
                <a:cs typeface="Arial MT"/>
              </a:rPr>
              <a:t>and </a:t>
            </a:r>
            <a:r>
              <a:rPr sz="1800" dirty="0">
                <a:latin typeface="Arial MT"/>
                <a:cs typeface="Arial MT"/>
              </a:rPr>
              <a:t>hardware,</a:t>
            </a:r>
            <a:r>
              <a:rPr sz="1800" spc="-30" dirty="0">
                <a:latin typeface="Arial MT"/>
                <a:cs typeface="Arial MT"/>
              </a:rPr>
              <a:t> </a:t>
            </a:r>
            <a:r>
              <a:rPr sz="1800" dirty="0">
                <a:latin typeface="Arial MT"/>
                <a:cs typeface="Arial MT"/>
              </a:rPr>
              <a:t>enabling</a:t>
            </a:r>
            <a:r>
              <a:rPr sz="1800" spc="-25" dirty="0">
                <a:latin typeface="Arial MT"/>
                <a:cs typeface="Arial MT"/>
              </a:rPr>
              <a:t> </a:t>
            </a:r>
            <a:r>
              <a:rPr sz="1800" dirty="0">
                <a:latin typeface="Arial MT"/>
                <a:cs typeface="Arial MT"/>
              </a:rPr>
              <a:t>developers</a:t>
            </a:r>
            <a:r>
              <a:rPr sz="1800" spc="-25" dirty="0">
                <a:latin typeface="Arial MT"/>
                <a:cs typeface="Arial MT"/>
              </a:rPr>
              <a:t> </a:t>
            </a:r>
            <a:r>
              <a:rPr sz="1800" dirty="0">
                <a:latin typeface="Arial MT"/>
                <a:cs typeface="Arial MT"/>
              </a:rPr>
              <a:t>to</a:t>
            </a:r>
            <a:r>
              <a:rPr sz="1800" spc="-30" dirty="0">
                <a:latin typeface="Arial MT"/>
                <a:cs typeface="Arial MT"/>
              </a:rPr>
              <a:t> </a:t>
            </a:r>
            <a:r>
              <a:rPr sz="1800" dirty="0">
                <a:latin typeface="Arial MT"/>
                <a:cs typeface="Arial MT"/>
              </a:rPr>
              <a:t>write</a:t>
            </a:r>
            <a:r>
              <a:rPr sz="1800" spc="-25" dirty="0">
                <a:latin typeface="Arial MT"/>
                <a:cs typeface="Arial MT"/>
              </a:rPr>
              <a:t> </a:t>
            </a:r>
            <a:r>
              <a:rPr sz="1800" dirty="0">
                <a:latin typeface="Arial MT"/>
                <a:cs typeface="Arial MT"/>
              </a:rPr>
              <a:t>efficient</a:t>
            </a:r>
            <a:r>
              <a:rPr sz="1800" spc="-30" dirty="0">
                <a:latin typeface="Arial MT"/>
                <a:cs typeface="Arial MT"/>
              </a:rPr>
              <a:t> </a:t>
            </a:r>
            <a:r>
              <a:rPr sz="1800" spc="-10" dirty="0">
                <a:latin typeface="Arial MT"/>
                <a:cs typeface="Arial MT"/>
              </a:rPr>
              <a:t>system-</a:t>
            </a:r>
            <a:r>
              <a:rPr sz="1800" dirty="0">
                <a:latin typeface="Arial MT"/>
                <a:cs typeface="Arial MT"/>
              </a:rPr>
              <a:t>level</a:t>
            </a:r>
            <a:r>
              <a:rPr sz="1800" spc="-25" dirty="0">
                <a:latin typeface="Arial MT"/>
                <a:cs typeface="Arial MT"/>
              </a:rPr>
              <a:t> </a:t>
            </a:r>
            <a:r>
              <a:rPr sz="1800" dirty="0">
                <a:latin typeface="Arial MT"/>
                <a:cs typeface="Arial MT"/>
              </a:rPr>
              <a:t>code,</a:t>
            </a:r>
            <a:r>
              <a:rPr sz="1800" spc="-25" dirty="0">
                <a:latin typeface="Arial MT"/>
                <a:cs typeface="Arial MT"/>
              </a:rPr>
              <a:t> </a:t>
            </a:r>
            <a:r>
              <a:rPr sz="1800" dirty="0">
                <a:latin typeface="Arial MT"/>
                <a:cs typeface="Arial MT"/>
              </a:rPr>
              <a:t>such</a:t>
            </a:r>
            <a:r>
              <a:rPr sz="1800" spc="-30" dirty="0">
                <a:latin typeface="Arial MT"/>
                <a:cs typeface="Arial MT"/>
              </a:rPr>
              <a:t> </a:t>
            </a:r>
            <a:r>
              <a:rPr sz="1800" dirty="0">
                <a:latin typeface="Arial MT"/>
                <a:cs typeface="Arial MT"/>
              </a:rPr>
              <a:t>as</a:t>
            </a:r>
            <a:r>
              <a:rPr sz="1800" spc="-25" dirty="0">
                <a:latin typeface="Arial MT"/>
                <a:cs typeface="Arial MT"/>
              </a:rPr>
              <a:t> </a:t>
            </a:r>
            <a:r>
              <a:rPr sz="1800" spc="-10" dirty="0">
                <a:latin typeface="Arial MT"/>
                <a:cs typeface="Arial MT"/>
              </a:rPr>
              <a:t>operating </a:t>
            </a:r>
            <a:r>
              <a:rPr sz="1800" dirty="0">
                <a:latin typeface="Arial MT"/>
                <a:cs typeface="Arial MT"/>
              </a:rPr>
              <a:t>systems</a:t>
            </a:r>
            <a:r>
              <a:rPr sz="1800" spc="-40" dirty="0">
                <a:latin typeface="Arial MT"/>
                <a:cs typeface="Arial MT"/>
              </a:rPr>
              <a:t> </a:t>
            </a:r>
            <a:r>
              <a:rPr sz="1800" dirty="0">
                <a:latin typeface="Arial MT"/>
                <a:cs typeface="Arial MT"/>
              </a:rPr>
              <a:t>and</a:t>
            </a:r>
            <a:r>
              <a:rPr sz="1800" spc="-40" dirty="0">
                <a:latin typeface="Arial MT"/>
                <a:cs typeface="Arial MT"/>
              </a:rPr>
              <a:t> </a:t>
            </a:r>
            <a:r>
              <a:rPr sz="1800" spc="-10" dirty="0">
                <a:latin typeface="Arial MT"/>
                <a:cs typeface="Arial MT"/>
              </a:rPr>
              <a:t>drivers.</a:t>
            </a:r>
            <a:endParaRPr sz="1800" dirty="0">
              <a:latin typeface="Arial MT"/>
              <a:cs typeface="Arial MT"/>
            </a:endParaRPr>
          </a:p>
          <a:p>
            <a:pPr marL="363855" marR="5080" indent="-351790">
              <a:lnSpc>
                <a:spcPct val="110000"/>
              </a:lnSpc>
              <a:spcAft>
                <a:spcPts val="1200"/>
              </a:spcAft>
              <a:buClr>
                <a:srgbClr val="0F2044"/>
              </a:buClr>
              <a:buChar char="●"/>
              <a:tabLst>
                <a:tab pos="363855" algn="l"/>
              </a:tabLst>
            </a:pPr>
            <a:r>
              <a:rPr sz="1800" b="1" spc="-10" dirty="0">
                <a:latin typeface="Arial"/>
                <a:cs typeface="Arial"/>
              </a:rPr>
              <a:t>System-</a:t>
            </a:r>
            <a:r>
              <a:rPr sz="1800" b="1" dirty="0">
                <a:latin typeface="Arial"/>
                <a:cs typeface="Arial"/>
              </a:rPr>
              <a:t>Level</a:t>
            </a:r>
            <a:r>
              <a:rPr sz="1800" b="1" spc="-40" dirty="0">
                <a:latin typeface="Arial"/>
                <a:cs typeface="Arial"/>
              </a:rPr>
              <a:t> </a:t>
            </a:r>
            <a:r>
              <a:rPr sz="1800" b="1" dirty="0">
                <a:latin typeface="Arial"/>
                <a:cs typeface="Arial"/>
              </a:rPr>
              <a:t>Features</a:t>
            </a:r>
            <a:r>
              <a:rPr sz="1800" dirty="0">
                <a:latin typeface="Arial MT"/>
                <a:cs typeface="Arial MT"/>
              </a:rPr>
              <a:t>:</a:t>
            </a:r>
            <a:r>
              <a:rPr sz="1800" spc="-35" dirty="0">
                <a:latin typeface="Arial MT"/>
                <a:cs typeface="Arial MT"/>
              </a:rPr>
              <a:t> </a:t>
            </a:r>
            <a:r>
              <a:rPr sz="1800" dirty="0">
                <a:latin typeface="Arial MT"/>
                <a:cs typeface="Arial MT"/>
              </a:rPr>
              <a:t>C/C++</a:t>
            </a:r>
            <a:r>
              <a:rPr sz="1800" spc="-35" dirty="0">
                <a:latin typeface="Arial MT"/>
                <a:cs typeface="Arial MT"/>
              </a:rPr>
              <a:t> </a:t>
            </a:r>
            <a:r>
              <a:rPr sz="1800" dirty="0">
                <a:latin typeface="Arial MT"/>
                <a:cs typeface="Arial MT"/>
              </a:rPr>
              <a:t>includes</a:t>
            </a:r>
            <a:r>
              <a:rPr sz="1800" spc="-40" dirty="0">
                <a:latin typeface="Arial MT"/>
                <a:cs typeface="Arial MT"/>
              </a:rPr>
              <a:t> </a:t>
            </a:r>
            <a:r>
              <a:rPr sz="1800" dirty="0">
                <a:latin typeface="Arial MT"/>
                <a:cs typeface="Arial MT"/>
              </a:rPr>
              <a:t>features</a:t>
            </a:r>
            <a:r>
              <a:rPr sz="1800" spc="-35" dirty="0">
                <a:latin typeface="Arial MT"/>
                <a:cs typeface="Arial MT"/>
              </a:rPr>
              <a:t> </a:t>
            </a:r>
            <a:r>
              <a:rPr sz="1800" dirty="0">
                <a:latin typeface="Arial MT"/>
                <a:cs typeface="Arial MT"/>
              </a:rPr>
              <a:t>such</a:t>
            </a:r>
            <a:r>
              <a:rPr sz="1800" spc="-35" dirty="0">
                <a:latin typeface="Arial MT"/>
                <a:cs typeface="Arial MT"/>
              </a:rPr>
              <a:t> </a:t>
            </a:r>
            <a:r>
              <a:rPr sz="1800" dirty="0">
                <a:latin typeface="Arial MT"/>
                <a:cs typeface="Arial MT"/>
              </a:rPr>
              <a:t>as</a:t>
            </a:r>
            <a:r>
              <a:rPr sz="1800" spc="-40" dirty="0">
                <a:latin typeface="Arial MT"/>
                <a:cs typeface="Arial MT"/>
              </a:rPr>
              <a:t> </a:t>
            </a:r>
            <a:r>
              <a:rPr sz="1800" dirty="0">
                <a:latin typeface="Arial MT"/>
                <a:cs typeface="Arial MT"/>
              </a:rPr>
              <a:t>pointers,</a:t>
            </a:r>
            <a:r>
              <a:rPr sz="1800" spc="-35" dirty="0">
                <a:latin typeface="Arial MT"/>
                <a:cs typeface="Arial MT"/>
              </a:rPr>
              <a:t> </a:t>
            </a:r>
            <a:r>
              <a:rPr sz="1800" dirty="0">
                <a:latin typeface="Arial MT"/>
                <a:cs typeface="Arial MT"/>
              </a:rPr>
              <a:t>manual</a:t>
            </a:r>
            <a:r>
              <a:rPr sz="1800" spc="-35" dirty="0">
                <a:latin typeface="Arial MT"/>
                <a:cs typeface="Arial MT"/>
              </a:rPr>
              <a:t> </a:t>
            </a:r>
            <a:r>
              <a:rPr sz="1800" spc="-10" dirty="0">
                <a:latin typeface="Arial MT"/>
                <a:cs typeface="Arial MT"/>
              </a:rPr>
              <a:t>memory </a:t>
            </a:r>
            <a:r>
              <a:rPr sz="1800" dirty="0">
                <a:latin typeface="Arial MT"/>
                <a:cs typeface="Arial MT"/>
              </a:rPr>
              <a:t>allocation</a:t>
            </a:r>
            <a:r>
              <a:rPr sz="1800" spc="-65" dirty="0">
                <a:latin typeface="Arial MT"/>
                <a:cs typeface="Arial MT"/>
              </a:rPr>
              <a:t> </a:t>
            </a:r>
            <a:r>
              <a:rPr sz="1800" dirty="0">
                <a:latin typeface="Arial MT"/>
                <a:cs typeface="Arial MT"/>
              </a:rPr>
              <a:t>(e.g.,</a:t>
            </a:r>
            <a:r>
              <a:rPr sz="1800" spc="-25" dirty="0">
                <a:latin typeface="Arial MT"/>
                <a:cs typeface="Arial MT"/>
              </a:rPr>
              <a:t> </a:t>
            </a:r>
            <a:r>
              <a:rPr sz="1800" spc="-20" dirty="0">
                <a:solidFill>
                  <a:srgbClr val="188037"/>
                </a:solidFill>
                <a:latin typeface="Courier New"/>
                <a:cs typeface="Courier New"/>
              </a:rPr>
              <a:t>malloc</a:t>
            </a:r>
            <a:r>
              <a:rPr sz="1800" spc="-520" dirty="0">
                <a:solidFill>
                  <a:srgbClr val="188037"/>
                </a:solidFill>
                <a:latin typeface="Courier New"/>
                <a:cs typeface="Courier New"/>
              </a:rPr>
              <a:t> </a:t>
            </a:r>
            <a:r>
              <a:rPr sz="1800" dirty="0">
                <a:latin typeface="Arial MT"/>
                <a:cs typeface="Arial MT"/>
              </a:rPr>
              <a:t>and</a:t>
            </a:r>
            <a:r>
              <a:rPr sz="1800" spc="-30" dirty="0">
                <a:latin typeface="Arial MT"/>
                <a:cs typeface="Arial MT"/>
              </a:rPr>
              <a:t> </a:t>
            </a:r>
            <a:r>
              <a:rPr sz="1800" dirty="0">
                <a:solidFill>
                  <a:srgbClr val="188037"/>
                </a:solidFill>
                <a:latin typeface="Courier New"/>
                <a:cs typeface="Courier New"/>
              </a:rPr>
              <a:t>free</a:t>
            </a:r>
            <a:r>
              <a:rPr sz="1800" dirty="0">
                <a:latin typeface="Arial MT"/>
                <a:cs typeface="Arial MT"/>
              </a:rPr>
              <a:t>),</a:t>
            </a:r>
            <a:r>
              <a:rPr sz="1800" spc="-35" dirty="0">
                <a:latin typeface="Arial MT"/>
                <a:cs typeface="Arial MT"/>
              </a:rPr>
              <a:t> </a:t>
            </a:r>
            <a:r>
              <a:rPr sz="1800" dirty="0">
                <a:latin typeface="Arial MT"/>
                <a:cs typeface="Arial MT"/>
              </a:rPr>
              <a:t>and</a:t>
            </a:r>
            <a:r>
              <a:rPr sz="1800" spc="-35" dirty="0">
                <a:latin typeface="Arial MT"/>
                <a:cs typeface="Arial MT"/>
              </a:rPr>
              <a:t> </a:t>
            </a:r>
            <a:r>
              <a:rPr sz="1800" dirty="0">
                <a:latin typeface="Arial MT"/>
                <a:cs typeface="Arial MT"/>
              </a:rPr>
              <a:t>bitwise</a:t>
            </a:r>
            <a:r>
              <a:rPr sz="1800" spc="-35" dirty="0">
                <a:latin typeface="Arial MT"/>
                <a:cs typeface="Arial MT"/>
              </a:rPr>
              <a:t> </a:t>
            </a:r>
            <a:r>
              <a:rPr sz="1800" dirty="0">
                <a:latin typeface="Arial MT"/>
                <a:cs typeface="Arial MT"/>
              </a:rPr>
              <a:t>operations,</a:t>
            </a:r>
            <a:r>
              <a:rPr sz="1800" spc="-30" dirty="0">
                <a:latin typeface="Arial MT"/>
                <a:cs typeface="Arial MT"/>
              </a:rPr>
              <a:t> </a:t>
            </a:r>
            <a:r>
              <a:rPr sz="1800" dirty="0">
                <a:latin typeface="Arial MT"/>
                <a:cs typeface="Arial MT"/>
              </a:rPr>
              <a:t>which</a:t>
            </a:r>
            <a:r>
              <a:rPr sz="1800" spc="-35" dirty="0">
                <a:latin typeface="Arial MT"/>
                <a:cs typeface="Arial MT"/>
              </a:rPr>
              <a:t> </a:t>
            </a:r>
            <a:r>
              <a:rPr sz="1800" dirty="0">
                <a:latin typeface="Arial MT"/>
                <a:cs typeface="Arial MT"/>
              </a:rPr>
              <a:t>are</a:t>
            </a:r>
            <a:r>
              <a:rPr sz="1800" spc="-35" dirty="0">
                <a:latin typeface="Arial MT"/>
                <a:cs typeface="Arial MT"/>
              </a:rPr>
              <a:t> </a:t>
            </a:r>
            <a:r>
              <a:rPr sz="1800" dirty="0">
                <a:latin typeface="Arial MT"/>
                <a:cs typeface="Arial MT"/>
              </a:rPr>
              <a:t>essential</a:t>
            </a:r>
            <a:r>
              <a:rPr sz="1800" spc="-35" dirty="0">
                <a:latin typeface="Arial MT"/>
                <a:cs typeface="Arial MT"/>
              </a:rPr>
              <a:t> </a:t>
            </a:r>
            <a:r>
              <a:rPr sz="1800" spc="-25" dirty="0">
                <a:latin typeface="Arial MT"/>
                <a:cs typeface="Arial MT"/>
              </a:rPr>
              <a:t>for </a:t>
            </a:r>
            <a:r>
              <a:rPr sz="1800" dirty="0">
                <a:latin typeface="Arial MT"/>
                <a:cs typeface="Arial MT"/>
              </a:rPr>
              <a:t>understanding</a:t>
            </a:r>
            <a:r>
              <a:rPr sz="1800" spc="-45" dirty="0">
                <a:latin typeface="Arial MT"/>
                <a:cs typeface="Arial MT"/>
              </a:rPr>
              <a:t> </a:t>
            </a:r>
            <a:r>
              <a:rPr sz="1800" dirty="0">
                <a:latin typeface="Arial MT"/>
                <a:cs typeface="Arial MT"/>
              </a:rPr>
              <a:t>system</a:t>
            </a:r>
            <a:r>
              <a:rPr sz="1800" spc="-40" dirty="0">
                <a:latin typeface="Arial MT"/>
                <a:cs typeface="Arial MT"/>
              </a:rPr>
              <a:t> </a:t>
            </a:r>
            <a:r>
              <a:rPr sz="1800" dirty="0">
                <a:latin typeface="Arial MT"/>
                <a:cs typeface="Arial MT"/>
              </a:rPr>
              <a:t>programming</a:t>
            </a:r>
            <a:r>
              <a:rPr sz="1800" spc="-40" dirty="0">
                <a:latin typeface="Arial MT"/>
                <a:cs typeface="Arial MT"/>
              </a:rPr>
              <a:t> </a:t>
            </a:r>
            <a:r>
              <a:rPr sz="1800" dirty="0">
                <a:latin typeface="Arial MT"/>
                <a:cs typeface="Arial MT"/>
              </a:rPr>
              <a:t>concepts</a:t>
            </a:r>
            <a:r>
              <a:rPr sz="1800" spc="-40" dirty="0">
                <a:latin typeface="Arial MT"/>
                <a:cs typeface="Arial MT"/>
              </a:rPr>
              <a:t> </a:t>
            </a:r>
            <a:r>
              <a:rPr sz="1800" dirty="0">
                <a:latin typeface="Arial MT"/>
                <a:cs typeface="Arial MT"/>
              </a:rPr>
              <a:t>like</a:t>
            </a:r>
            <a:r>
              <a:rPr sz="1800" spc="-40" dirty="0">
                <a:latin typeface="Arial MT"/>
                <a:cs typeface="Arial MT"/>
              </a:rPr>
              <a:t> </a:t>
            </a:r>
            <a:r>
              <a:rPr sz="1800" dirty="0">
                <a:latin typeface="Arial MT"/>
                <a:cs typeface="Arial MT"/>
              </a:rPr>
              <a:t>memory</a:t>
            </a:r>
            <a:r>
              <a:rPr sz="1800" spc="-40" dirty="0">
                <a:latin typeface="Arial MT"/>
                <a:cs typeface="Arial MT"/>
              </a:rPr>
              <a:t> </a:t>
            </a:r>
            <a:r>
              <a:rPr sz="1800" spc="-10" dirty="0">
                <a:latin typeface="Arial MT"/>
                <a:cs typeface="Arial MT"/>
              </a:rPr>
              <a:t>management,</a:t>
            </a:r>
            <a:r>
              <a:rPr sz="1800" spc="-45" dirty="0">
                <a:latin typeface="Arial MT"/>
                <a:cs typeface="Arial MT"/>
              </a:rPr>
              <a:t> </a:t>
            </a:r>
            <a:r>
              <a:rPr sz="1800" dirty="0">
                <a:latin typeface="Arial MT"/>
                <a:cs typeface="Arial MT"/>
              </a:rPr>
              <a:t>file</a:t>
            </a:r>
            <a:r>
              <a:rPr sz="1800" spc="-40" dirty="0">
                <a:latin typeface="Arial MT"/>
                <a:cs typeface="Arial MT"/>
              </a:rPr>
              <a:t> </a:t>
            </a:r>
            <a:r>
              <a:rPr sz="1800" spc="-10" dirty="0">
                <a:latin typeface="Arial MT"/>
                <a:cs typeface="Arial MT"/>
              </a:rPr>
              <a:t>systems, </a:t>
            </a:r>
            <a:r>
              <a:rPr sz="1800" dirty="0">
                <a:latin typeface="Arial MT"/>
                <a:cs typeface="Arial MT"/>
              </a:rPr>
              <a:t>and</a:t>
            </a:r>
            <a:r>
              <a:rPr sz="1800" spc="-15" dirty="0">
                <a:latin typeface="Arial MT"/>
                <a:cs typeface="Arial MT"/>
              </a:rPr>
              <a:t> </a:t>
            </a:r>
            <a:r>
              <a:rPr sz="1800" spc="-10" dirty="0">
                <a:latin typeface="Arial MT"/>
                <a:cs typeface="Arial MT"/>
              </a:rPr>
              <a:t>threading.</a:t>
            </a:r>
            <a:endParaRPr sz="1800" dirty="0">
              <a:latin typeface="Arial MT"/>
              <a:cs typeface="Arial MT"/>
            </a:endParaRPr>
          </a:p>
          <a:p>
            <a:pPr marL="363855" marR="207645" indent="-351790">
              <a:lnSpc>
                <a:spcPct val="110000"/>
              </a:lnSpc>
              <a:spcAft>
                <a:spcPts val="1200"/>
              </a:spcAft>
              <a:buClr>
                <a:srgbClr val="0F2044"/>
              </a:buClr>
              <a:buChar char="●"/>
              <a:tabLst>
                <a:tab pos="363855" algn="l"/>
              </a:tabLst>
            </a:pPr>
            <a:r>
              <a:rPr sz="1800" b="1" dirty="0">
                <a:latin typeface="Arial"/>
                <a:cs typeface="Arial"/>
              </a:rPr>
              <a:t>Wide</a:t>
            </a:r>
            <a:r>
              <a:rPr sz="1800" b="1" spc="-40" dirty="0">
                <a:latin typeface="Arial"/>
                <a:cs typeface="Arial"/>
              </a:rPr>
              <a:t> </a:t>
            </a:r>
            <a:r>
              <a:rPr sz="1800" b="1" spc="-10" dirty="0">
                <a:latin typeface="Arial"/>
                <a:cs typeface="Arial"/>
              </a:rPr>
              <a:t>Industry</a:t>
            </a:r>
            <a:r>
              <a:rPr sz="1800" b="1" spc="-95" dirty="0">
                <a:latin typeface="Arial"/>
                <a:cs typeface="Arial"/>
              </a:rPr>
              <a:t> </a:t>
            </a:r>
            <a:r>
              <a:rPr sz="1800" b="1" dirty="0">
                <a:latin typeface="Arial"/>
                <a:cs typeface="Arial"/>
              </a:rPr>
              <a:t>Adoption</a:t>
            </a:r>
            <a:r>
              <a:rPr sz="1800" dirty="0">
                <a:latin typeface="Arial MT"/>
                <a:cs typeface="Arial MT"/>
              </a:rPr>
              <a:t>:</a:t>
            </a:r>
            <a:r>
              <a:rPr sz="1800" spc="-40" dirty="0">
                <a:latin typeface="Arial MT"/>
                <a:cs typeface="Arial MT"/>
              </a:rPr>
              <a:t> </a:t>
            </a:r>
            <a:r>
              <a:rPr sz="1800" dirty="0">
                <a:latin typeface="Arial MT"/>
                <a:cs typeface="Arial MT"/>
              </a:rPr>
              <a:t>C/C++</a:t>
            </a:r>
            <a:r>
              <a:rPr sz="1800" spc="-40" dirty="0">
                <a:latin typeface="Arial MT"/>
                <a:cs typeface="Arial MT"/>
              </a:rPr>
              <a:t> </a:t>
            </a:r>
            <a:r>
              <a:rPr sz="1800" dirty="0">
                <a:latin typeface="Arial MT"/>
                <a:cs typeface="Arial MT"/>
              </a:rPr>
              <a:t>is</a:t>
            </a:r>
            <a:r>
              <a:rPr sz="1800" spc="-3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backbone</a:t>
            </a:r>
            <a:r>
              <a:rPr sz="1800" spc="-40" dirty="0">
                <a:latin typeface="Arial MT"/>
                <a:cs typeface="Arial MT"/>
              </a:rPr>
              <a:t> </a:t>
            </a:r>
            <a:r>
              <a:rPr sz="1800" dirty="0">
                <a:latin typeface="Arial MT"/>
                <a:cs typeface="Arial MT"/>
              </a:rPr>
              <a:t>of</a:t>
            </a:r>
            <a:r>
              <a:rPr sz="1800" spc="-35" dirty="0">
                <a:latin typeface="Arial MT"/>
                <a:cs typeface="Arial MT"/>
              </a:rPr>
              <a:t> </a:t>
            </a:r>
            <a:r>
              <a:rPr sz="1800" dirty="0">
                <a:latin typeface="Arial MT"/>
                <a:cs typeface="Arial MT"/>
              </a:rPr>
              <a:t>many</a:t>
            </a:r>
            <a:r>
              <a:rPr sz="1800" spc="-40" dirty="0">
                <a:latin typeface="Arial MT"/>
                <a:cs typeface="Arial MT"/>
              </a:rPr>
              <a:t> </a:t>
            </a:r>
            <a:r>
              <a:rPr sz="1800" dirty="0">
                <a:latin typeface="Arial MT"/>
                <a:cs typeface="Arial MT"/>
              </a:rPr>
              <a:t>operating</a:t>
            </a:r>
            <a:r>
              <a:rPr sz="1800" spc="-40" dirty="0">
                <a:latin typeface="Arial MT"/>
                <a:cs typeface="Arial MT"/>
              </a:rPr>
              <a:t> </a:t>
            </a:r>
            <a:r>
              <a:rPr sz="1800" dirty="0">
                <a:latin typeface="Arial MT"/>
                <a:cs typeface="Arial MT"/>
              </a:rPr>
              <a:t>systems</a:t>
            </a:r>
            <a:r>
              <a:rPr sz="1800" spc="-40" dirty="0">
                <a:latin typeface="Arial MT"/>
                <a:cs typeface="Arial MT"/>
              </a:rPr>
              <a:t> </a:t>
            </a:r>
            <a:r>
              <a:rPr sz="1800" spc="-10" dirty="0">
                <a:latin typeface="Arial MT"/>
                <a:cs typeface="Arial MT"/>
              </a:rPr>
              <a:t>(e.g., </a:t>
            </a:r>
            <a:r>
              <a:rPr sz="1800" dirty="0">
                <a:latin typeface="Arial MT"/>
                <a:cs typeface="Arial MT"/>
              </a:rPr>
              <a:t>Linux,</a:t>
            </a:r>
            <a:r>
              <a:rPr sz="1800" spc="-35" dirty="0">
                <a:latin typeface="Arial MT"/>
                <a:cs typeface="Arial MT"/>
              </a:rPr>
              <a:t> </a:t>
            </a:r>
            <a:r>
              <a:rPr sz="1800" dirty="0">
                <a:latin typeface="Arial MT"/>
                <a:cs typeface="Arial MT"/>
              </a:rPr>
              <a:t>Windows)</a:t>
            </a:r>
            <a:r>
              <a:rPr sz="1800" spc="-30"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embedded</a:t>
            </a:r>
            <a:r>
              <a:rPr sz="1800" spc="-35" dirty="0">
                <a:latin typeface="Arial MT"/>
                <a:cs typeface="Arial MT"/>
              </a:rPr>
              <a:t> </a:t>
            </a:r>
            <a:r>
              <a:rPr sz="1800" dirty="0">
                <a:latin typeface="Arial MT"/>
                <a:cs typeface="Arial MT"/>
              </a:rPr>
              <a:t>systems,</a:t>
            </a:r>
            <a:r>
              <a:rPr sz="1800" spc="-30" dirty="0">
                <a:latin typeface="Arial MT"/>
                <a:cs typeface="Arial MT"/>
              </a:rPr>
              <a:t> </a:t>
            </a:r>
            <a:r>
              <a:rPr sz="1800" dirty="0">
                <a:latin typeface="Arial MT"/>
                <a:cs typeface="Arial MT"/>
              </a:rPr>
              <a:t>providing</a:t>
            </a:r>
            <a:r>
              <a:rPr sz="1800" spc="-30" dirty="0">
                <a:latin typeface="Arial MT"/>
                <a:cs typeface="Arial MT"/>
              </a:rPr>
              <a:t> </a:t>
            </a:r>
            <a:r>
              <a:rPr sz="1800" dirty="0">
                <a:latin typeface="Arial MT"/>
                <a:cs typeface="Arial MT"/>
              </a:rPr>
              <a:t>practical</a:t>
            </a:r>
            <a:r>
              <a:rPr sz="1800" spc="-35" dirty="0">
                <a:latin typeface="Arial MT"/>
                <a:cs typeface="Arial MT"/>
              </a:rPr>
              <a:t> </a:t>
            </a:r>
            <a:r>
              <a:rPr sz="1800" dirty="0">
                <a:latin typeface="Arial MT"/>
                <a:cs typeface="Arial MT"/>
              </a:rPr>
              <a:t>insights</a:t>
            </a:r>
            <a:r>
              <a:rPr sz="1800" spc="-30" dirty="0">
                <a:latin typeface="Arial MT"/>
                <a:cs typeface="Arial MT"/>
              </a:rPr>
              <a:t> </a:t>
            </a:r>
            <a:r>
              <a:rPr sz="1800" dirty="0">
                <a:latin typeface="Arial MT"/>
                <a:cs typeface="Arial MT"/>
              </a:rPr>
              <a:t>into</a:t>
            </a:r>
            <a:r>
              <a:rPr sz="1800" spc="-30" dirty="0">
                <a:latin typeface="Arial MT"/>
                <a:cs typeface="Arial MT"/>
              </a:rPr>
              <a:t> </a:t>
            </a:r>
            <a:r>
              <a:rPr sz="1800" spc="-10" dirty="0">
                <a:latin typeface="Arial MT"/>
                <a:cs typeface="Arial MT"/>
              </a:rPr>
              <a:t>real-world systems.</a:t>
            </a:r>
            <a:endParaRPr sz="1800" dirty="0">
              <a:latin typeface="Arial MT"/>
              <a:cs typeface="Arial MT"/>
            </a:endParaRPr>
          </a:p>
          <a:p>
            <a:pPr marL="363855" marR="241935" indent="-351790">
              <a:lnSpc>
                <a:spcPct val="110000"/>
              </a:lnSpc>
              <a:buChar char="●"/>
              <a:tabLst>
                <a:tab pos="363855" algn="l"/>
              </a:tabLst>
            </a:pPr>
            <a:r>
              <a:rPr sz="1800" b="1" spc="-10" dirty="0">
                <a:latin typeface="Arial"/>
                <a:cs typeface="Arial"/>
              </a:rPr>
              <a:t>Compatibility</a:t>
            </a:r>
            <a:r>
              <a:rPr sz="1800" b="1" spc="-30" dirty="0">
                <a:latin typeface="Arial"/>
                <a:cs typeface="Arial"/>
              </a:rPr>
              <a:t> </a:t>
            </a:r>
            <a:r>
              <a:rPr sz="1800" b="1" dirty="0">
                <a:latin typeface="Arial"/>
                <a:cs typeface="Arial"/>
              </a:rPr>
              <a:t>with</a:t>
            </a:r>
            <a:r>
              <a:rPr sz="1800" b="1" spc="-30" dirty="0">
                <a:latin typeface="Arial"/>
                <a:cs typeface="Arial"/>
              </a:rPr>
              <a:t> </a:t>
            </a:r>
            <a:r>
              <a:rPr sz="1800" b="1" dirty="0">
                <a:latin typeface="Arial"/>
                <a:cs typeface="Arial"/>
              </a:rPr>
              <a:t>System</a:t>
            </a:r>
            <a:r>
              <a:rPr sz="1800" b="1" spc="-30" dirty="0">
                <a:latin typeface="Arial"/>
                <a:cs typeface="Arial"/>
              </a:rPr>
              <a:t> </a:t>
            </a:r>
            <a:r>
              <a:rPr sz="1800" b="1" dirty="0">
                <a:latin typeface="Arial"/>
                <a:cs typeface="Arial"/>
              </a:rPr>
              <a:t>Calls</a:t>
            </a:r>
            <a:r>
              <a:rPr sz="1800" dirty="0">
                <a:latin typeface="Arial MT"/>
                <a:cs typeface="Arial MT"/>
              </a:rPr>
              <a:t>:</a:t>
            </a:r>
            <a:r>
              <a:rPr sz="1800" spc="-25" dirty="0">
                <a:latin typeface="Arial MT"/>
                <a:cs typeface="Arial MT"/>
              </a:rPr>
              <a:t> </a:t>
            </a:r>
            <a:r>
              <a:rPr sz="1800" dirty="0">
                <a:latin typeface="Arial MT"/>
                <a:cs typeface="Arial MT"/>
              </a:rPr>
              <a:t>C</a:t>
            </a:r>
            <a:r>
              <a:rPr sz="1800" spc="-30" dirty="0">
                <a:latin typeface="Arial MT"/>
                <a:cs typeface="Arial MT"/>
              </a:rPr>
              <a:t> </a:t>
            </a:r>
            <a:r>
              <a:rPr sz="1800" dirty="0">
                <a:latin typeface="Arial MT"/>
                <a:cs typeface="Arial MT"/>
              </a:rPr>
              <a:t>provides</a:t>
            </a:r>
            <a:r>
              <a:rPr sz="1800" spc="-30" dirty="0">
                <a:latin typeface="Arial MT"/>
                <a:cs typeface="Arial MT"/>
              </a:rPr>
              <a:t> </a:t>
            </a:r>
            <a:r>
              <a:rPr sz="1800" dirty="0">
                <a:latin typeface="Arial MT"/>
                <a:cs typeface="Arial MT"/>
              </a:rPr>
              <a:t>seamless</a:t>
            </a:r>
            <a:r>
              <a:rPr sz="1800" spc="-25" dirty="0">
                <a:latin typeface="Arial MT"/>
                <a:cs typeface="Arial MT"/>
              </a:rPr>
              <a:t> </a:t>
            </a:r>
            <a:r>
              <a:rPr sz="1800" dirty="0">
                <a:latin typeface="Arial MT"/>
                <a:cs typeface="Arial MT"/>
              </a:rPr>
              <a:t>integration</a:t>
            </a:r>
            <a:r>
              <a:rPr sz="1800" spc="-30" dirty="0">
                <a:latin typeface="Arial MT"/>
                <a:cs typeface="Arial MT"/>
              </a:rPr>
              <a:t> </a:t>
            </a:r>
            <a:r>
              <a:rPr sz="1800" dirty="0">
                <a:latin typeface="Arial MT"/>
                <a:cs typeface="Arial MT"/>
              </a:rPr>
              <a:t>with</a:t>
            </a:r>
            <a:r>
              <a:rPr sz="1800" spc="-30" dirty="0">
                <a:latin typeface="Arial MT"/>
                <a:cs typeface="Arial MT"/>
              </a:rPr>
              <a:t> </a:t>
            </a:r>
            <a:r>
              <a:rPr sz="1800" spc="-10" dirty="0">
                <a:latin typeface="Arial MT"/>
                <a:cs typeface="Arial MT"/>
              </a:rPr>
              <a:t>low-level </a:t>
            </a:r>
            <a:r>
              <a:rPr sz="1800" dirty="0">
                <a:latin typeface="Arial MT"/>
                <a:cs typeface="Arial MT"/>
              </a:rPr>
              <a:t>system</a:t>
            </a:r>
            <a:r>
              <a:rPr sz="1800" spc="-35" dirty="0">
                <a:latin typeface="Arial MT"/>
                <a:cs typeface="Arial MT"/>
              </a:rPr>
              <a:t> </a:t>
            </a:r>
            <a:r>
              <a:rPr sz="1800" dirty="0">
                <a:latin typeface="Arial MT"/>
                <a:cs typeface="Arial MT"/>
              </a:rPr>
              <a:t>calls</a:t>
            </a:r>
            <a:r>
              <a:rPr sz="1800" spc="-30" dirty="0">
                <a:latin typeface="Arial MT"/>
                <a:cs typeface="Arial MT"/>
              </a:rPr>
              <a:t> </a:t>
            </a:r>
            <a:r>
              <a:rPr sz="1800" dirty="0">
                <a:latin typeface="Arial MT"/>
                <a:cs typeface="Arial MT"/>
              </a:rPr>
              <a:t>and</a:t>
            </a:r>
            <a:r>
              <a:rPr sz="1800" spc="-30" dirty="0">
                <a:latin typeface="Arial MT"/>
                <a:cs typeface="Arial MT"/>
              </a:rPr>
              <a:t> </a:t>
            </a:r>
            <a:r>
              <a:rPr sz="1800" dirty="0">
                <a:latin typeface="Arial MT"/>
                <a:cs typeface="Arial MT"/>
              </a:rPr>
              <a:t>kernel</a:t>
            </a:r>
            <a:r>
              <a:rPr sz="1800" spc="-35" dirty="0">
                <a:latin typeface="Arial MT"/>
                <a:cs typeface="Arial MT"/>
              </a:rPr>
              <a:t> </a:t>
            </a:r>
            <a:r>
              <a:rPr sz="1800" spc="-10" dirty="0">
                <a:latin typeface="Arial MT"/>
                <a:cs typeface="Arial MT"/>
              </a:rPr>
              <a:t>interfaces,</a:t>
            </a:r>
            <a:r>
              <a:rPr sz="1800" spc="-30" dirty="0">
                <a:latin typeface="Arial MT"/>
                <a:cs typeface="Arial MT"/>
              </a:rPr>
              <a:t> </a:t>
            </a:r>
            <a:r>
              <a:rPr sz="1800" dirty="0">
                <a:latin typeface="Arial MT"/>
                <a:cs typeface="Arial MT"/>
              </a:rPr>
              <a:t>enabling</a:t>
            </a:r>
            <a:r>
              <a:rPr sz="1800" spc="-30" dirty="0">
                <a:latin typeface="Arial MT"/>
                <a:cs typeface="Arial MT"/>
              </a:rPr>
              <a:t> </a:t>
            </a:r>
            <a:r>
              <a:rPr sz="1800" dirty="0">
                <a:latin typeface="Arial MT"/>
                <a:cs typeface="Arial MT"/>
              </a:rPr>
              <a:t>direct</a:t>
            </a:r>
            <a:r>
              <a:rPr sz="1800" spc="-35" dirty="0">
                <a:latin typeface="Arial MT"/>
                <a:cs typeface="Arial MT"/>
              </a:rPr>
              <a:t> </a:t>
            </a:r>
            <a:r>
              <a:rPr sz="1800" dirty="0">
                <a:latin typeface="Arial MT"/>
                <a:cs typeface="Arial MT"/>
              </a:rPr>
              <a:t>interaction</a:t>
            </a:r>
            <a:r>
              <a:rPr sz="1800" spc="-30" dirty="0">
                <a:latin typeface="Arial MT"/>
                <a:cs typeface="Arial MT"/>
              </a:rPr>
              <a:t> </a:t>
            </a:r>
            <a:r>
              <a:rPr sz="1800" dirty="0">
                <a:latin typeface="Arial MT"/>
                <a:cs typeface="Arial MT"/>
              </a:rPr>
              <a:t>with</a:t>
            </a:r>
            <a:r>
              <a:rPr sz="1800" spc="-30" dirty="0">
                <a:latin typeface="Arial MT"/>
                <a:cs typeface="Arial MT"/>
              </a:rPr>
              <a:t> </a:t>
            </a:r>
            <a:r>
              <a:rPr sz="1800" dirty="0">
                <a:latin typeface="Arial MT"/>
                <a:cs typeface="Arial MT"/>
              </a:rPr>
              <a:t>operating</a:t>
            </a:r>
            <a:r>
              <a:rPr sz="1800" spc="-30" dirty="0">
                <a:latin typeface="Arial MT"/>
                <a:cs typeface="Arial MT"/>
              </a:rPr>
              <a:t> </a:t>
            </a:r>
            <a:r>
              <a:rPr sz="1800" spc="-10" dirty="0">
                <a:latin typeface="Arial MT"/>
                <a:cs typeface="Arial MT"/>
              </a:rPr>
              <a:t>system features.</a:t>
            </a:r>
            <a:endParaRPr sz="1800" dirty="0">
              <a:latin typeface="Arial MT"/>
              <a:cs typeface="Arial MT"/>
            </a:endParaRPr>
          </a:p>
        </p:txBody>
      </p:sp>
      <p:pic>
        <p:nvPicPr>
          <p:cNvPr id="2" name="object 2" descr="Image of Dennis Ritchie, Creator of C"/>
          <p:cNvPicPr/>
          <p:nvPr/>
        </p:nvPicPr>
        <p:blipFill>
          <a:blip r:embed="rId3" cstate="print"/>
          <a:stretch>
            <a:fillRect/>
          </a:stretch>
        </p:blipFill>
        <p:spPr>
          <a:xfrm>
            <a:off x="9427200" y="857225"/>
            <a:ext cx="1903524" cy="2554121"/>
          </a:xfrm>
          <a:prstGeom prst="rect">
            <a:avLst/>
          </a:prstGeom>
        </p:spPr>
      </p:pic>
      <p:sp>
        <p:nvSpPr>
          <p:cNvPr id="7" name="object 7">
            <a:extLst>
              <a:ext uri="{C183D7F6-B498-43B3-948B-1728B52AA6E4}">
                <adec:decorative xmlns:adec="http://schemas.microsoft.com/office/drawing/2017/decorative" val="1"/>
              </a:ext>
            </a:extLst>
          </p:cNvPr>
          <p:cNvSpPr txBox="1"/>
          <p:nvPr/>
        </p:nvSpPr>
        <p:spPr>
          <a:xfrm>
            <a:off x="9452088" y="3430665"/>
            <a:ext cx="19208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Dennis</a:t>
            </a:r>
            <a:r>
              <a:rPr sz="1200" spc="-15" dirty="0">
                <a:latin typeface="Arial MT"/>
                <a:cs typeface="Arial MT"/>
              </a:rPr>
              <a:t> </a:t>
            </a:r>
            <a:r>
              <a:rPr sz="1200" dirty="0">
                <a:latin typeface="Arial MT"/>
                <a:cs typeface="Arial MT"/>
              </a:rPr>
              <a:t>Ritchie,</a:t>
            </a:r>
            <a:r>
              <a:rPr sz="1200" spc="-15" dirty="0">
                <a:latin typeface="Arial MT"/>
                <a:cs typeface="Arial MT"/>
              </a:rPr>
              <a:t> </a:t>
            </a:r>
            <a:r>
              <a:rPr sz="1200" dirty="0">
                <a:latin typeface="Arial MT"/>
                <a:cs typeface="Arial MT"/>
              </a:rPr>
              <a:t>Creator</a:t>
            </a:r>
            <a:r>
              <a:rPr sz="1200" spc="-15" dirty="0">
                <a:latin typeface="Arial MT"/>
                <a:cs typeface="Arial MT"/>
              </a:rPr>
              <a:t> </a:t>
            </a:r>
            <a:r>
              <a:rPr sz="1200" dirty="0">
                <a:latin typeface="Arial MT"/>
                <a:cs typeface="Arial MT"/>
              </a:rPr>
              <a:t>of</a:t>
            </a:r>
            <a:r>
              <a:rPr sz="1200" spc="-15" dirty="0">
                <a:latin typeface="Arial MT"/>
                <a:cs typeface="Arial MT"/>
              </a:rPr>
              <a:t> </a:t>
            </a:r>
            <a:r>
              <a:rPr sz="1200" spc="-50" dirty="0">
                <a:latin typeface="Arial MT"/>
                <a:cs typeface="Arial MT"/>
              </a:rPr>
              <a:t>C</a:t>
            </a:r>
            <a:endParaRPr sz="1200" dirty="0">
              <a:latin typeface="Arial MT"/>
              <a:cs typeface="Arial MT"/>
            </a:endParaRPr>
          </a:p>
        </p:txBody>
      </p:sp>
      <p:pic>
        <p:nvPicPr>
          <p:cNvPr id="5" name="object 5" descr="Image of Bjarne Stroustrup, Creator of C++"/>
          <p:cNvPicPr/>
          <p:nvPr/>
        </p:nvPicPr>
        <p:blipFill>
          <a:blip r:embed="rId4" cstate="print"/>
          <a:stretch>
            <a:fillRect/>
          </a:stretch>
        </p:blipFill>
        <p:spPr>
          <a:xfrm>
            <a:off x="9427200" y="3907476"/>
            <a:ext cx="1903524" cy="2495724"/>
          </a:xfrm>
          <a:prstGeom prst="rect">
            <a:avLst/>
          </a:prstGeom>
        </p:spPr>
      </p:pic>
      <p:sp>
        <p:nvSpPr>
          <p:cNvPr id="6" name="object 6">
            <a:extLst>
              <a:ext uri="{C183D7F6-B498-43B3-948B-1728B52AA6E4}">
                <adec:decorative xmlns:adec="http://schemas.microsoft.com/office/drawing/2017/decorative" val="1"/>
              </a:ext>
            </a:extLst>
          </p:cNvPr>
          <p:cNvSpPr txBox="1"/>
          <p:nvPr/>
        </p:nvSpPr>
        <p:spPr>
          <a:xfrm>
            <a:off x="9424819" y="6434679"/>
            <a:ext cx="23018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MT"/>
                <a:cs typeface="Arial MT"/>
              </a:rPr>
              <a:t>Bjarne</a:t>
            </a:r>
            <a:r>
              <a:rPr sz="1200" spc="-25" dirty="0">
                <a:latin typeface="Arial MT"/>
                <a:cs typeface="Arial MT"/>
              </a:rPr>
              <a:t> </a:t>
            </a:r>
            <a:r>
              <a:rPr sz="1200" dirty="0">
                <a:latin typeface="Arial MT"/>
                <a:cs typeface="Arial MT"/>
              </a:rPr>
              <a:t>Stroustrup,</a:t>
            </a:r>
            <a:r>
              <a:rPr sz="1200" spc="-25" dirty="0">
                <a:latin typeface="Arial MT"/>
                <a:cs typeface="Arial MT"/>
              </a:rPr>
              <a:t> </a:t>
            </a:r>
            <a:r>
              <a:rPr sz="1200" dirty="0">
                <a:latin typeface="Arial MT"/>
                <a:cs typeface="Arial MT"/>
              </a:rPr>
              <a:t>Creator</a:t>
            </a:r>
            <a:r>
              <a:rPr sz="1200" spc="-25" dirty="0">
                <a:latin typeface="Arial MT"/>
                <a:cs typeface="Arial MT"/>
              </a:rPr>
              <a:t> </a:t>
            </a:r>
            <a:r>
              <a:rPr sz="1200" dirty="0">
                <a:latin typeface="Arial MT"/>
                <a:cs typeface="Arial MT"/>
              </a:rPr>
              <a:t>of</a:t>
            </a:r>
            <a:r>
              <a:rPr sz="1200" spc="-25" dirty="0">
                <a:latin typeface="Arial MT"/>
                <a:cs typeface="Arial MT"/>
              </a:rPr>
              <a:t> C++</a:t>
            </a:r>
            <a:endParaRPr sz="1200" dirty="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a:spLocks noGrp="1"/>
          </p:cNvSpPr>
          <p:nvPr>
            <p:ph type="ctrTitle"/>
          </p:nvPr>
        </p:nvSpPr>
        <p:spPr>
          <a:xfrm>
            <a:off x="337350" y="995842"/>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Becoming a Power Programmer (cont.2)</a:t>
            </a:r>
            <a:endParaRPr sz="2500" dirty="0"/>
          </a:p>
        </p:txBody>
      </p:sp>
      <p:sp>
        <p:nvSpPr>
          <p:cNvPr id="246" name="Google Shape;246;p28"/>
          <p:cNvSpPr txBox="1"/>
          <p:nvPr/>
        </p:nvSpPr>
        <p:spPr>
          <a:xfrm>
            <a:off x="154525" y="1735426"/>
            <a:ext cx="5067180" cy="232060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1600" b="1" dirty="0"/>
              <a:t>Avoiding Security Holes</a:t>
            </a:r>
            <a:endParaRPr sz="1600" dirty="0"/>
          </a:p>
          <a:p>
            <a:pPr marL="0" lvl="0" indent="0" algn="l" rtl="0">
              <a:lnSpc>
                <a:spcPct val="115000"/>
              </a:lnSpc>
              <a:spcBef>
                <a:spcPts val="0"/>
              </a:spcBef>
              <a:spcAft>
                <a:spcPts val="0"/>
              </a:spcAft>
              <a:buNone/>
            </a:pPr>
            <a:r>
              <a:rPr lang="en-US" sz="1600" dirty="0"/>
              <a:t>Vulnerabilities exist because too few programmers understand the need to carefully restrict the quantity and forms of data they accept from untrusted sources. A first step in learning secure programming is to understand the consequences of the way data and control information are stored on the program stack.</a:t>
            </a:r>
            <a:endParaRPr sz="1600" dirty="0"/>
          </a:p>
        </p:txBody>
      </p:sp>
      <p:pic>
        <p:nvPicPr>
          <p:cNvPr id="249" name="Google Shape;249;p28" descr="A table titled &quot;Code&quot; and &quot;Category&quot; listing five types of software vulnerabilities:&#10;&#10;Code, Category&#10;V1​, Stack-based buffer overflow&#10;V2​, Heap-based buffer overflow&#10;V3​, Dangling pointer references&#10;V4​, Format string vulnerabilities&#10;V5​, Integer errors"/>
          <p:cNvPicPr preferRelativeResize="0"/>
          <p:nvPr/>
        </p:nvPicPr>
        <p:blipFill rotWithShape="1">
          <a:blip r:embed="rId3">
            <a:alphaModFix/>
          </a:blip>
          <a:srcRect t="5287" b="3546"/>
          <a:stretch/>
        </p:blipFill>
        <p:spPr>
          <a:xfrm>
            <a:off x="234200" y="3989454"/>
            <a:ext cx="4675150" cy="2297450"/>
          </a:xfrm>
          <a:prstGeom prst="rect">
            <a:avLst/>
          </a:prstGeom>
          <a:noFill/>
          <a:ln>
            <a:noFill/>
          </a:ln>
        </p:spPr>
      </p:pic>
      <p:pic>
        <p:nvPicPr>
          <p:cNvPr id="248" name="Google Shape;248;p28">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10753225" y="882199"/>
            <a:ext cx="1284250" cy="1284250"/>
          </a:xfrm>
          <a:prstGeom prst="rect">
            <a:avLst/>
          </a:prstGeom>
          <a:noFill/>
          <a:ln>
            <a:noFill/>
          </a:ln>
        </p:spPr>
      </p:pic>
      <p:pic>
        <p:nvPicPr>
          <p:cNvPr id="251" name="Google Shape;251;p28" descr="Stack-Based Buffer Overflow (V1)&#10;The second image illustrates how an attacker takes control of a program's execution.&#10;&#10;Overwriting: An attacker sends too much data to a Buffer, spilling over into adjacent memory.&#10;&#10;Corruption: This overflow overwrites the Return address, which normally tells the program where to go next.&#10;&#10;Hijacking: The return address is changed to point to Injected Code provided by the attacker, allowing them to execute malicious commands."/>
          <p:cNvPicPr preferRelativeResize="0"/>
          <p:nvPr/>
        </p:nvPicPr>
        <p:blipFill>
          <a:blip r:embed="rId5">
            <a:alphaModFix/>
          </a:blip>
          <a:stretch>
            <a:fillRect/>
          </a:stretch>
        </p:blipFill>
        <p:spPr>
          <a:xfrm>
            <a:off x="5195325" y="2276475"/>
            <a:ext cx="6895282" cy="3943851"/>
          </a:xfrm>
          <a:prstGeom prst="rect">
            <a:avLst/>
          </a:prstGeom>
          <a:noFill/>
          <a:ln>
            <a:noFill/>
          </a:ln>
        </p:spPr>
      </p:pic>
      <p:sp>
        <p:nvSpPr>
          <p:cNvPr id="250" name="Google Shape;250;p28">
            <a:extLst>
              <a:ext uri="{C183D7F6-B498-43B3-948B-1728B52AA6E4}">
                <adec:decorative xmlns:adec="http://schemas.microsoft.com/office/drawing/2017/decorative" val="1"/>
              </a:ext>
            </a:extLst>
          </p:cNvPr>
          <p:cNvSpPr txBox="1"/>
          <p:nvPr/>
        </p:nvSpPr>
        <p:spPr>
          <a:xfrm>
            <a:off x="3603399" y="6324275"/>
            <a:ext cx="43767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dirty="0"/>
              <a:t>Younan, Yves et al. “Code injection in C and C++: a survey of vulnerabilities and countermeasures.” (2004).</a:t>
            </a:r>
            <a:endParaRPr sz="8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a:t>Operating System</a:t>
            </a:r>
            <a:endParaRPr sz="2500" b="1" i="1"/>
          </a:p>
        </p:txBody>
      </p:sp>
      <p:sp>
        <p:nvSpPr>
          <p:cNvPr id="262" name="Google Shape;262;p29"/>
          <p:cNvSpPr txBox="1"/>
          <p:nvPr/>
        </p:nvSpPr>
        <p:spPr>
          <a:xfrm>
            <a:off x="335826" y="2016175"/>
            <a:ext cx="4897908" cy="270840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US" sz="1600" dirty="0">
                <a:solidFill>
                  <a:schemeClr val="dk2"/>
                </a:solidFill>
              </a:rPr>
              <a:t>Operating system can be thought of as a layer of software interposed between the application program and the hardware.</a:t>
            </a:r>
            <a:endParaRPr sz="1600" dirty="0">
              <a:solidFill>
                <a:schemeClr val="dk2"/>
              </a:solidFill>
            </a:endParaRPr>
          </a:p>
          <a:p>
            <a:pPr marL="0" lvl="0" indent="0" algn="l" rtl="0">
              <a:spcBef>
                <a:spcPts val="0"/>
              </a:spcBef>
              <a:spcAft>
                <a:spcPts val="0"/>
              </a:spcAft>
              <a:buNone/>
            </a:pPr>
            <a:r>
              <a:rPr lang="en-US" sz="1600" dirty="0">
                <a:solidFill>
                  <a:schemeClr val="dk2"/>
                </a:solidFill>
              </a:rPr>
              <a:t>The operating system has two primary purposes:</a:t>
            </a:r>
            <a:endParaRPr sz="1600" dirty="0">
              <a:solidFill>
                <a:schemeClr val="dk2"/>
              </a:solidFill>
            </a:endParaRPr>
          </a:p>
          <a:p>
            <a:pPr marL="0" lvl="0" indent="0" algn="l" rtl="0">
              <a:spcBef>
                <a:spcPts val="0"/>
              </a:spcBef>
              <a:spcAft>
                <a:spcPts val="1200"/>
              </a:spcAft>
              <a:buNone/>
            </a:pPr>
            <a:r>
              <a:rPr lang="en-US" sz="1600" dirty="0">
                <a:solidFill>
                  <a:schemeClr val="dk2"/>
                </a:solidFill>
              </a:rPr>
              <a:t>(1) to protect the hardware from misuse by runaway applications, and </a:t>
            </a:r>
            <a:endParaRPr sz="1600" dirty="0">
              <a:solidFill>
                <a:schemeClr val="dk2"/>
              </a:solidFill>
            </a:endParaRPr>
          </a:p>
          <a:p>
            <a:pPr marL="0" lvl="0" indent="0" algn="l" rtl="0">
              <a:spcBef>
                <a:spcPts val="0"/>
              </a:spcBef>
              <a:spcAft>
                <a:spcPts val="0"/>
              </a:spcAft>
              <a:buNone/>
            </a:pPr>
            <a:r>
              <a:rPr lang="en-US" sz="1600" dirty="0">
                <a:solidFill>
                  <a:schemeClr val="dk2"/>
                </a:solidFill>
              </a:rPr>
              <a:t>(2) to provide applications with simple and uniform mechanisms for manipulating complicated and often wildly different low-level hardware devices.</a:t>
            </a:r>
            <a:endParaRPr sz="1600" dirty="0">
              <a:solidFill>
                <a:schemeClr val="dk2"/>
              </a:solidFill>
            </a:endParaRPr>
          </a:p>
        </p:txBody>
      </p:sp>
      <p:grpSp>
        <p:nvGrpSpPr>
          <p:cNvPr id="2" name="Group 1" descr="Layered System Diagram&#10;A vertical block diagram showing a computer's hierarchy. At the top is the User, who interacts with System and Application Software. This software layer sits above the Operating System, which acts as the intermediary to the bottom Hardware layer containing the CPU, RAM, and I/O.">
            <a:extLst>
              <a:ext uri="{FF2B5EF4-FFF2-40B4-BE49-F238E27FC236}">
                <a16:creationId xmlns:a16="http://schemas.microsoft.com/office/drawing/2014/main" id="{A44295F0-8F74-28BB-11FF-EB6CB1347F96}"/>
              </a:ext>
            </a:extLst>
          </p:cNvPr>
          <p:cNvGrpSpPr/>
          <p:nvPr/>
        </p:nvGrpSpPr>
        <p:grpSpPr>
          <a:xfrm>
            <a:off x="432081" y="4860542"/>
            <a:ext cx="4691104" cy="1611828"/>
            <a:chOff x="420049" y="4848510"/>
            <a:chExt cx="4691104" cy="1611828"/>
          </a:xfrm>
        </p:grpSpPr>
        <p:pic>
          <p:nvPicPr>
            <p:cNvPr id="263" name="Google Shape;263;p29" descr="Layered System Diagram&#10;A vertical block diagram showing a computer's hierarchy. At the top is the User, who interacts with System and Application Software. This software layer sits above the Operating System, which acts as the intermediary to the bottom Hardware layer containing the CPU, RAM, and I/O."/>
            <p:cNvPicPr preferRelativeResize="0"/>
            <p:nvPr/>
          </p:nvPicPr>
          <p:blipFill rotWithShape="1">
            <a:blip r:embed="rId3">
              <a:alphaModFix/>
            </a:blip>
            <a:srcRect l="30810"/>
            <a:stretch/>
          </p:blipFill>
          <p:spPr>
            <a:xfrm>
              <a:off x="420049" y="4848510"/>
              <a:ext cx="4691104" cy="1282725"/>
            </a:xfrm>
            <a:prstGeom prst="rect">
              <a:avLst/>
            </a:prstGeom>
            <a:noFill/>
            <a:ln w="9525" cap="flat" cmpd="sng">
              <a:solidFill>
                <a:schemeClr val="dk2"/>
              </a:solidFill>
              <a:prstDash val="solid"/>
              <a:round/>
              <a:headEnd type="none" w="sm" len="sm"/>
              <a:tailEnd type="none" w="sm" len="sm"/>
            </a:ln>
          </p:spPr>
        </p:pic>
        <p:sp>
          <p:nvSpPr>
            <p:cNvPr id="264" name="Google Shape;264;p29">
              <a:extLst>
                <a:ext uri="{C183D7F6-B498-43B3-948B-1728B52AA6E4}">
                  <adec:decorative xmlns:adec="http://schemas.microsoft.com/office/drawing/2017/decorative" val="1"/>
                </a:ext>
              </a:extLst>
            </p:cNvPr>
            <p:cNvSpPr txBox="1"/>
            <p:nvPr/>
          </p:nvSpPr>
          <p:spPr>
            <a:xfrm>
              <a:off x="1341039" y="6152538"/>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Computer Systems, Bryant, </a:t>
              </a:r>
              <a:r>
                <a:rPr lang="en-US" sz="800" dirty="0" err="1"/>
                <a:t>O’Hallaron</a:t>
              </a:r>
              <a:endParaRPr sz="800" b="1" i="0" u="none" strike="noStrike" cap="none" dirty="0">
                <a:solidFill>
                  <a:srgbClr val="000000"/>
                </a:solidFill>
                <a:latin typeface="Arial"/>
                <a:ea typeface="Arial"/>
                <a:cs typeface="Arial"/>
                <a:sym typeface="Arial"/>
              </a:endParaRPr>
            </a:p>
          </p:txBody>
        </p:sp>
      </p:grpSp>
      <p:grpSp>
        <p:nvGrpSpPr>
          <p:cNvPr id="3" name="Group 2" descr="Simplified Software/Hardware Stack&#10;A horizontal stack diagram categorizing computer components into two main groups. The Software group includes Application programs layered on top of the Operating system. This stack sits directly on the Hardware group, which consists of the Processor, Main memory, and I/O devices.">
            <a:extLst>
              <a:ext uri="{FF2B5EF4-FFF2-40B4-BE49-F238E27FC236}">
                <a16:creationId xmlns:a16="http://schemas.microsoft.com/office/drawing/2014/main" id="{015121DD-98BE-F97C-49FC-834FF075FF16}"/>
              </a:ext>
            </a:extLst>
          </p:cNvPr>
          <p:cNvGrpSpPr/>
          <p:nvPr/>
        </p:nvGrpSpPr>
        <p:grpSpPr>
          <a:xfrm>
            <a:off x="7294093" y="1383632"/>
            <a:ext cx="4897908" cy="4491209"/>
            <a:chOff x="8087701" y="2084075"/>
            <a:chExt cx="3894088" cy="3491100"/>
          </a:xfrm>
        </p:grpSpPr>
        <p:pic>
          <p:nvPicPr>
            <p:cNvPr id="260" name="Google Shape;260;p29" descr="Simplified Software/Hardware Stack&#10;A horizontal stack diagram categorizing computer components into two main groups. The Software group includes Application programs layered on top of the Operating system. This stack sits directly on the Hardware group, which consists of the Processor, Main memory, and I/O devices."/>
            <p:cNvPicPr preferRelativeResize="0"/>
            <p:nvPr/>
          </p:nvPicPr>
          <p:blipFill>
            <a:blip r:embed="rId4">
              <a:alphaModFix/>
            </a:blip>
            <a:stretch>
              <a:fillRect/>
            </a:stretch>
          </p:blipFill>
          <p:spPr>
            <a:xfrm>
              <a:off x="8087701" y="2084075"/>
              <a:ext cx="3894088" cy="2982413"/>
            </a:xfrm>
            <a:prstGeom prst="rect">
              <a:avLst/>
            </a:prstGeom>
            <a:noFill/>
            <a:ln>
              <a:noFill/>
            </a:ln>
          </p:spPr>
        </p:pic>
        <p:sp>
          <p:nvSpPr>
            <p:cNvPr id="261" name="Google Shape;261;p29">
              <a:extLst>
                <a:ext uri="{C183D7F6-B498-43B3-948B-1728B52AA6E4}">
                  <adec:decorative xmlns:adec="http://schemas.microsoft.com/office/drawing/2017/decorative" val="1"/>
                </a:ext>
              </a:extLst>
            </p:cNvPr>
            <p:cNvSpPr txBox="1"/>
            <p:nvPr/>
          </p:nvSpPr>
          <p:spPr>
            <a:xfrm>
              <a:off x="8778250" y="5144075"/>
              <a:ext cx="2846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dirty="0"/>
                <a:t>Shinde, </a:t>
              </a:r>
              <a:r>
                <a:rPr lang="en-US" sz="800" dirty="0" err="1"/>
                <a:t>Sakshat</a:t>
              </a:r>
              <a:r>
                <a:rPr lang="en-US" sz="800" dirty="0"/>
                <a:t>. (2020). Piecing together a basic Operating System. 10.13140/RG.2.2.18061.36326.</a:t>
              </a:r>
              <a:endParaRPr sz="800" b="1" i="0" u="none" strike="noStrike" cap="none" dirty="0">
                <a:solidFill>
                  <a:srgbClr val="000000"/>
                </a:solidFill>
                <a:latin typeface="Arial"/>
                <a:ea typeface="Arial"/>
                <a:cs typeface="Arial"/>
                <a:sym typeface="Arial"/>
              </a:endParaRPr>
            </a:p>
          </p:txBody>
        </p:sp>
      </p:grpSp>
      <p:grpSp>
        <p:nvGrpSpPr>
          <p:cNvPr id="4" name="Group 3" descr="Interaction Flowchart&#10;A conceptual diagram illustrating interactions between a User, Applications, the Operating System, and Hardware. Large arrows show the user interacting with applications (like web browsers) or directly with the OS (like Task Manager). Bidirectional arrows indicate the OS managing application requests and controlling hardware devices.">
            <a:extLst>
              <a:ext uri="{FF2B5EF4-FFF2-40B4-BE49-F238E27FC236}">
                <a16:creationId xmlns:a16="http://schemas.microsoft.com/office/drawing/2014/main" id="{CF3D9AEC-3DDF-32AB-A484-42592F11F3BB}"/>
              </a:ext>
            </a:extLst>
          </p:cNvPr>
          <p:cNvGrpSpPr/>
          <p:nvPr/>
        </p:nvGrpSpPr>
        <p:grpSpPr>
          <a:xfrm>
            <a:off x="5135217" y="2393168"/>
            <a:ext cx="2925001" cy="3750099"/>
            <a:chOff x="5063600" y="2016176"/>
            <a:chExt cx="2925001" cy="3750099"/>
          </a:xfrm>
        </p:grpSpPr>
        <p:sp>
          <p:nvSpPr>
            <p:cNvPr id="258" name="Google Shape;258;p29">
              <a:extLst>
                <a:ext uri="{C183D7F6-B498-43B3-948B-1728B52AA6E4}">
                  <adec:decorative xmlns:adec="http://schemas.microsoft.com/office/drawing/2017/decorative" val="1"/>
                </a:ext>
              </a:extLst>
            </p:cNvPr>
            <p:cNvSpPr txBox="1"/>
            <p:nvPr/>
          </p:nvSpPr>
          <p:spPr>
            <a:xfrm>
              <a:off x="5599825" y="5458475"/>
              <a:ext cx="20202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dirty="0"/>
                <a:t>Image credit - https://www.uow.edu.au/</a:t>
              </a:r>
              <a:endParaRPr sz="800" b="1" i="0" u="none" strike="noStrike" cap="none" dirty="0">
                <a:solidFill>
                  <a:srgbClr val="000000"/>
                </a:solidFill>
                <a:latin typeface="Arial"/>
                <a:ea typeface="Arial"/>
                <a:cs typeface="Arial"/>
                <a:sym typeface="Arial"/>
              </a:endParaRPr>
            </a:p>
          </p:txBody>
        </p:sp>
        <p:pic>
          <p:nvPicPr>
            <p:cNvPr id="259" name="Google Shape;259;p29" descr="Interaction Flowchart&#10;A conceptual diagram illustrating interactions between a User, Applications, the Operating System, and Hardware. Large arrows show the user interacting with applications (like web browsers) or directly with the OS (like Task Manager). Bidirectional arrows indicate the OS managing application requests and controlling hardware devices."/>
            <p:cNvPicPr preferRelativeResize="0"/>
            <p:nvPr/>
          </p:nvPicPr>
          <p:blipFill>
            <a:blip r:embed="rId5">
              <a:alphaModFix/>
            </a:blip>
            <a:stretch>
              <a:fillRect/>
            </a:stretch>
          </p:blipFill>
          <p:spPr>
            <a:xfrm>
              <a:off x="5063600" y="2016176"/>
              <a:ext cx="2925001" cy="3492749"/>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0"/>
          <p:cNvSpPr txBox="1">
            <a:spLocks noGrp="1"/>
          </p:cNvSpPr>
          <p:nvPr>
            <p:ph type="ctrTitle"/>
          </p:nvPr>
        </p:nvSpPr>
        <p:spPr>
          <a:xfrm>
            <a:off x="289224" y="860127"/>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Hardware - CPU</a:t>
            </a:r>
            <a:endParaRPr sz="2500" b="1" i="1" dirty="0"/>
          </a:p>
        </p:txBody>
      </p:sp>
      <p:pic>
        <p:nvPicPr>
          <p:cNvPr id="271" name="Google Shape;271;p30" descr="Block Diagram of a Computer Architecture&#10;A high-level functional block diagram of a computer system. It depicts the Central Processing Unit (CPU) containing a Control Unit and an Arithmetic &amp; Logic Unit (ALU). The CPU interacts with the Memory Unit, which consists of Main Memory and Auxiliary Storage. Solid arrows represent Data Flow entering from Input (e.g., keyboard) and exiting to Output (e.g., monitor), while dashed arrows indicate the Control Flow managed by the Control Unit."/>
          <p:cNvPicPr preferRelativeResize="0"/>
          <p:nvPr/>
        </p:nvPicPr>
        <p:blipFill>
          <a:blip r:embed="rId3">
            <a:alphaModFix/>
          </a:blip>
          <a:stretch>
            <a:fillRect/>
          </a:stretch>
        </p:blipFill>
        <p:spPr>
          <a:xfrm>
            <a:off x="2190131" y="1688477"/>
            <a:ext cx="7811737" cy="4733080"/>
          </a:xfrm>
          <a:prstGeom prst="rect">
            <a:avLst/>
          </a:prstGeom>
          <a:noFill/>
          <a:ln w="9525" cap="flat" cmpd="sng">
            <a:solidFill>
              <a:schemeClr val="dk2"/>
            </a:solidFill>
            <a:prstDash val="solid"/>
            <a:round/>
            <a:headEnd type="none" w="sm" len="sm"/>
            <a:tailEnd type="none" w="sm" len="sm"/>
          </a:ln>
        </p:spPr>
      </p:pic>
      <p:sp>
        <p:nvSpPr>
          <p:cNvPr id="272" name="Google Shape;272;p30">
            <a:extLst>
              <a:ext uri="{C183D7F6-B498-43B3-948B-1728B52AA6E4}">
                <adec:decorative xmlns:adec="http://schemas.microsoft.com/office/drawing/2017/decorative" val="1"/>
              </a:ext>
            </a:extLst>
          </p:cNvPr>
          <p:cNvSpPr txBox="1"/>
          <p:nvPr/>
        </p:nvSpPr>
        <p:spPr>
          <a:xfrm>
            <a:off x="4664848" y="6428254"/>
            <a:ext cx="2862301"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1000" dirty="0"/>
              <a:t>Image credit - https://www.tutorialsmate.com/</a:t>
            </a:r>
            <a:endParaRPr sz="1000" b="1" i="0" u="none" strike="noStrike" cap="none" dirty="0">
              <a:solidFill>
                <a:srgbClr val="000000"/>
              </a:solidFill>
              <a:latin typeface="Arial"/>
              <a:ea typeface="Arial"/>
              <a:cs typeface="Arial"/>
              <a:sym typeface="Arial"/>
            </a:endParaRPr>
          </a:p>
        </p:txBody>
      </p:sp>
      <p:sp>
        <p:nvSpPr>
          <p:cNvPr id="276" name="Google Shape;276;p30"/>
          <p:cNvSpPr/>
          <p:nvPr/>
        </p:nvSpPr>
        <p:spPr>
          <a:xfrm>
            <a:off x="4525144" y="1179093"/>
            <a:ext cx="3141708" cy="316874"/>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Central Processing Unit (CPU)</a:t>
            </a:r>
            <a:endParaRPr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8">
          <a:extLst>
            <a:ext uri="{FF2B5EF4-FFF2-40B4-BE49-F238E27FC236}">
              <a16:creationId xmlns:a16="http://schemas.microsoft.com/office/drawing/2014/main" id="{E696CCDF-2D53-8674-2798-720732EC822C}"/>
            </a:ext>
          </a:extLst>
        </p:cNvPr>
        <p:cNvGrpSpPr/>
        <p:nvPr/>
      </p:nvGrpSpPr>
      <p:grpSpPr>
        <a:xfrm>
          <a:off x="0" y="0"/>
          <a:ext cx="0" cy="0"/>
          <a:chOff x="0" y="0"/>
          <a:chExt cx="0" cy="0"/>
        </a:xfrm>
      </p:grpSpPr>
      <p:sp>
        <p:nvSpPr>
          <p:cNvPr id="269" name="Google Shape;269;p30">
            <a:extLst>
              <a:ext uri="{FF2B5EF4-FFF2-40B4-BE49-F238E27FC236}">
                <a16:creationId xmlns:a16="http://schemas.microsoft.com/office/drawing/2014/main" id="{2A94B2DF-EE9C-DC75-7BFE-4CA972A4B9BE}"/>
              </a:ext>
            </a:extLst>
          </p:cNvPr>
          <p:cNvSpPr txBox="1">
            <a:spLocks noGrp="1"/>
          </p:cNvSpPr>
          <p:nvPr>
            <p:ph type="ctrTitle"/>
          </p:nvPr>
        </p:nvSpPr>
        <p:spPr>
          <a:xfrm>
            <a:off x="288808" y="865541"/>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Hardware - RAM</a:t>
            </a:r>
            <a:endParaRPr sz="2500" b="1" i="1" dirty="0"/>
          </a:p>
        </p:txBody>
      </p:sp>
      <p:sp>
        <p:nvSpPr>
          <p:cNvPr id="270" name="Google Shape;270;p30">
            <a:extLst>
              <a:ext uri="{FF2B5EF4-FFF2-40B4-BE49-F238E27FC236}">
                <a16:creationId xmlns:a16="http://schemas.microsoft.com/office/drawing/2014/main" id="{D6A77AE6-C3EB-40D4-7C1E-4E29505D587A}"/>
              </a:ext>
            </a:extLst>
          </p:cNvPr>
          <p:cNvSpPr txBox="1"/>
          <p:nvPr/>
        </p:nvSpPr>
        <p:spPr>
          <a:xfrm>
            <a:off x="8034400" y="2739488"/>
            <a:ext cx="2538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US">
                <a:solidFill>
                  <a:schemeClr val="lt1"/>
                </a:solidFill>
              </a:rPr>
              <a:t>Buffer overflow vulnerabilities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Stack discipline</a:t>
            </a:r>
            <a:endParaRPr>
              <a:solidFill>
                <a:schemeClr val="lt1"/>
              </a:solidFill>
            </a:endParaRPr>
          </a:p>
        </p:txBody>
      </p:sp>
      <p:pic>
        <p:nvPicPr>
          <p:cNvPr id="273" name="Google Shape;273;p30" descr="Register File and Decoder Architecture&#10;A digital logic diagram illustrating a memory or register file structure. It shows a Decoder on the left taking four Address Inputs (A0-A3) to select one of 16 Registers (labeled 0 to 15). The system includes Input Buffers for data entry (D0-D7) and Output Buffers for data retrieval (Q0-Q7), controlled by Read/Write (R/W) and Chip Select (CS) signals.&#10;&#10;Keep in mind that registers, cache, and main memory are all random-access memory.">
            <a:extLst>
              <a:ext uri="{FF2B5EF4-FFF2-40B4-BE49-F238E27FC236}">
                <a16:creationId xmlns:a16="http://schemas.microsoft.com/office/drawing/2014/main" id="{2D11A50D-1633-C524-177E-2F388FC88EAA}"/>
              </a:ext>
            </a:extLst>
          </p:cNvPr>
          <p:cNvPicPr preferRelativeResize="0"/>
          <p:nvPr/>
        </p:nvPicPr>
        <p:blipFill>
          <a:blip r:embed="rId3">
            <a:alphaModFix/>
          </a:blip>
          <a:stretch>
            <a:fillRect/>
          </a:stretch>
        </p:blipFill>
        <p:spPr>
          <a:xfrm>
            <a:off x="2752063" y="1621701"/>
            <a:ext cx="6680745" cy="4718943"/>
          </a:xfrm>
          <a:prstGeom prst="rect">
            <a:avLst/>
          </a:prstGeom>
          <a:noFill/>
          <a:ln w="9525" cap="flat" cmpd="sng">
            <a:solidFill>
              <a:schemeClr val="dk2"/>
            </a:solidFill>
            <a:prstDash val="solid"/>
            <a:round/>
            <a:headEnd type="none" w="sm" len="sm"/>
            <a:tailEnd type="none" w="sm" len="sm"/>
          </a:ln>
        </p:spPr>
      </p:pic>
      <p:sp>
        <p:nvSpPr>
          <p:cNvPr id="274" name="Google Shape;274;p30">
            <a:extLst>
              <a:ext uri="{FF2B5EF4-FFF2-40B4-BE49-F238E27FC236}">
                <a16:creationId xmlns:a16="http://schemas.microsoft.com/office/drawing/2014/main" id="{C433E3A3-BF2A-0984-8F92-78658A2A3F36}"/>
              </a:ext>
              <a:ext uri="{C183D7F6-B498-43B3-948B-1728B52AA6E4}">
                <adec:decorative xmlns:adec="http://schemas.microsoft.com/office/drawing/2017/decorative" val="1"/>
              </a:ext>
            </a:extLst>
          </p:cNvPr>
          <p:cNvSpPr txBox="1"/>
          <p:nvPr/>
        </p:nvSpPr>
        <p:spPr>
          <a:xfrm>
            <a:off x="3576586" y="6410727"/>
            <a:ext cx="5031697"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1000" dirty="0"/>
              <a:t>Image credit - </a:t>
            </a:r>
            <a:r>
              <a:rPr lang="en-US" sz="1000" dirty="0" err="1"/>
              <a:t>Uzam</a:t>
            </a:r>
            <a:r>
              <a:rPr lang="en-US" sz="1000" dirty="0"/>
              <a:t>, Murat. (2015). DIGITAL DESIGN LABORATORY MANUAL.</a:t>
            </a:r>
            <a:endParaRPr sz="1000" b="1" i="0" u="none" strike="noStrike" cap="none" dirty="0">
              <a:solidFill>
                <a:srgbClr val="000000"/>
              </a:solidFill>
              <a:latin typeface="Arial"/>
              <a:ea typeface="Arial"/>
              <a:cs typeface="Arial"/>
              <a:sym typeface="Arial"/>
            </a:endParaRPr>
          </a:p>
        </p:txBody>
      </p:sp>
      <p:sp>
        <p:nvSpPr>
          <p:cNvPr id="277" name="Google Shape;277;p30">
            <a:extLst>
              <a:ext uri="{FF2B5EF4-FFF2-40B4-BE49-F238E27FC236}">
                <a16:creationId xmlns:a16="http://schemas.microsoft.com/office/drawing/2014/main" id="{C3C8FF05-87FE-CA4B-9715-4232EF02D715}"/>
              </a:ext>
            </a:extLst>
          </p:cNvPr>
          <p:cNvSpPr/>
          <p:nvPr/>
        </p:nvSpPr>
        <p:spPr>
          <a:xfrm>
            <a:off x="4519094" y="1167944"/>
            <a:ext cx="3153811" cy="311482"/>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Random Access Memory (RAM)</a:t>
            </a:r>
            <a:endParaRPr sz="1600" dirty="0"/>
          </a:p>
        </p:txBody>
      </p:sp>
    </p:spTree>
    <p:extLst>
      <p:ext uri="{BB962C8B-B14F-4D97-AF65-F5344CB8AC3E}">
        <p14:creationId xmlns:p14="http://schemas.microsoft.com/office/powerpoint/2010/main" val="4123598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a:extLst>
            <a:ext uri="{FF2B5EF4-FFF2-40B4-BE49-F238E27FC236}">
              <a16:creationId xmlns:a16="http://schemas.microsoft.com/office/drawing/2014/main" id="{59B2AAB0-A97E-D655-FC65-6FFC409E1050}"/>
            </a:ext>
          </a:extLst>
        </p:cNvPr>
        <p:cNvGrpSpPr/>
        <p:nvPr/>
      </p:nvGrpSpPr>
      <p:grpSpPr>
        <a:xfrm>
          <a:off x="0" y="0"/>
          <a:ext cx="0" cy="0"/>
          <a:chOff x="0" y="0"/>
          <a:chExt cx="0" cy="0"/>
        </a:xfrm>
      </p:grpSpPr>
      <p:sp>
        <p:nvSpPr>
          <p:cNvPr id="269" name="Google Shape;269;p30">
            <a:extLst>
              <a:ext uri="{FF2B5EF4-FFF2-40B4-BE49-F238E27FC236}">
                <a16:creationId xmlns:a16="http://schemas.microsoft.com/office/drawing/2014/main" id="{440A2537-EAAC-A2E3-F242-B7DCBB46A506}"/>
              </a:ext>
            </a:extLst>
          </p:cNvPr>
          <p:cNvSpPr txBox="1">
            <a:spLocks noGrp="1"/>
          </p:cNvSpPr>
          <p:nvPr>
            <p:ph type="ctrTitle"/>
          </p:nvPr>
        </p:nvSpPr>
        <p:spPr>
          <a:xfrm>
            <a:off x="292052" y="862860"/>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Hardware - I/O</a:t>
            </a:r>
            <a:endParaRPr sz="2500" b="1" i="1" dirty="0"/>
          </a:p>
        </p:txBody>
      </p:sp>
      <p:sp>
        <p:nvSpPr>
          <p:cNvPr id="270" name="Google Shape;270;p30">
            <a:extLst>
              <a:ext uri="{FF2B5EF4-FFF2-40B4-BE49-F238E27FC236}">
                <a16:creationId xmlns:a16="http://schemas.microsoft.com/office/drawing/2014/main" id="{0E6C698F-F6BD-17D5-04F0-39272FF98775}"/>
              </a:ext>
            </a:extLst>
          </p:cNvPr>
          <p:cNvSpPr txBox="1"/>
          <p:nvPr/>
        </p:nvSpPr>
        <p:spPr>
          <a:xfrm>
            <a:off x="8034400" y="2739488"/>
            <a:ext cx="2538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US">
                <a:solidFill>
                  <a:schemeClr val="lt1"/>
                </a:solidFill>
              </a:rPr>
              <a:t>Buffer overflow vulnerabilities</a:t>
            </a:r>
            <a:endParaRPr>
              <a:solidFill>
                <a:schemeClr val="lt1"/>
              </a:solidFill>
            </a:endParaRPr>
          </a:p>
          <a:p>
            <a:pPr marL="457200" lvl="0" indent="-317500" algn="l" rtl="0">
              <a:spcBef>
                <a:spcPts val="0"/>
              </a:spcBef>
              <a:spcAft>
                <a:spcPts val="0"/>
              </a:spcAft>
              <a:buClr>
                <a:schemeClr val="lt1"/>
              </a:buClr>
              <a:buSzPts val="1400"/>
              <a:buChar char="●"/>
            </a:pPr>
            <a:r>
              <a:rPr lang="en-US">
                <a:solidFill>
                  <a:schemeClr val="lt1"/>
                </a:solidFill>
              </a:rPr>
              <a:t>Stack discipline</a:t>
            </a:r>
            <a:endParaRPr>
              <a:solidFill>
                <a:schemeClr val="lt1"/>
              </a:solidFill>
            </a:endParaRPr>
          </a:p>
        </p:txBody>
      </p:sp>
      <p:pic>
        <p:nvPicPr>
          <p:cNvPr id="275" name="Google Shape;275;p30" descr="I/O Module Diagram&#10;A technical block diagram showing the internal structure of an I/O Module. It features an Interface to System Bus on the left with data, address, and control lines connected to internal Data Registers, Status/Control Registers, and I/O Logic. The right side shows the Interface to External Device, where multiple External Device Interface Logic blocks communicate with peripherals via data, status, and control signals.">
            <a:extLst>
              <a:ext uri="{FF2B5EF4-FFF2-40B4-BE49-F238E27FC236}">
                <a16:creationId xmlns:a16="http://schemas.microsoft.com/office/drawing/2014/main" id="{B0104E33-3A68-B8D3-31A4-A07ACAA619BB}"/>
              </a:ext>
            </a:extLst>
          </p:cNvPr>
          <p:cNvPicPr preferRelativeResize="0"/>
          <p:nvPr/>
        </p:nvPicPr>
        <p:blipFill rotWithShape="1">
          <a:blip r:embed="rId3">
            <a:alphaModFix/>
          </a:blip>
          <a:srcRect r="3577"/>
          <a:stretch/>
        </p:blipFill>
        <p:spPr>
          <a:xfrm>
            <a:off x="2655305" y="1294732"/>
            <a:ext cx="6881388" cy="5191452"/>
          </a:xfrm>
          <a:prstGeom prst="rect">
            <a:avLst/>
          </a:prstGeom>
          <a:noFill/>
          <a:ln>
            <a:noFill/>
          </a:ln>
        </p:spPr>
      </p:pic>
      <p:sp>
        <p:nvSpPr>
          <p:cNvPr id="278" name="Google Shape;278;p30">
            <a:extLst>
              <a:ext uri="{FF2B5EF4-FFF2-40B4-BE49-F238E27FC236}">
                <a16:creationId xmlns:a16="http://schemas.microsoft.com/office/drawing/2014/main" id="{0262A5F9-F33C-4BC0-8A3D-22167C1B6117}"/>
              </a:ext>
            </a:extLst>
          </p:cNvPr>
          <p:cNvSpPr/>
          <p:nvPr/>
        </p:nvSpPr>
        <p:spPr>
          <a:xfrm>
            <a:off x="4691100" y="1167062"/>
            <a:ext cx="2809800" cy="307798"/>
          </a:xfrm>
          <a:prstGeom prst="rect">
            <a:avLst/>
          </a:prstGeom>
          <a:solidFill>
            <a:schemeClr val="accen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Input/Output (I/O) Module</a:t>
            </a:r>
            <a:endParaRPr sz="1600" dirty="0"/>
          </a:p>
        </p:txBody>
      </p:sp>
    </p:spTree>
    <p:extLst>
      <p:ext uri="{BB962C8B-B14F-4D97-AF65-F5344CB8AC3E}">
        <p14:creationId xmlns:p14="http://schemas.microsoft.com/office/powerpoint/2010/main" val="3178343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1"/>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a:t>Cache Memory and Efficiency</a:t>
            </a:r>
            <a:endParaRPr sz="2500" b="1" i="1"/>
          </a:p>
        </p:txBody>
      </p:sp>
      <p:sp>
        <p:nvSpPr>
          <p:cNvPr id="284" name="Google Shape;284;p31"/>
          <p:cNvSpPr txBox="1"/>
          <p:nvPr/>
        </p:nvSpPr>
        <p:spPr>
          <a:xfrm>
            <a:off x="337350" y="1963975"/>
            <a:ext cx="6548098" cy="486283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dk2"/>
                </a:solidFill>
              </a:rPr>
              <a:t>Larger storage devices are slower than smaller storage devices.</a:t>
            </a:r>
            <a:endParaRPr sz="1600" dirty="0">
              <a:solidFill>
                <a:schemeClr val="dk2"/>
              </a:solidFill>
            </a:endParaRPr>
          </a:p>
          <a:p>
            <a:pPr marL="0" lvl="0" indent="0" algn="l" rtl="0">
              <a:spcBef>
                <a:spcPts val="0"/>
              </a:spcBef>
              <a:spcAft>
                <a:spcPts val="0"/>
              </a:spcAft>
              <a:buNone/>
            </a:pPr>
            <a:r>
              <a:rPr lang="en-US" sz="1600" dirty="0">
                <a:solidFill>
                  <a:schemeClr val="dk2"/>
                </a:solidFill>
              </a:rPr>
              <a:t>And faster devices are more expensive to build than their slower</a:t>
            </a:r>
            <a:endParaRPr sz="1600" dirty="0">
              <a:solidFill>
                <a:schemeClr val="dk2"/>
              </a:solidFill>
            </a:endParaRPr>
          </a:p>
          <a:p>
            <a:pPr marL="0" lvl="0" indent="0" algn="l" rtl="0">
              <a:spcBef>
                <a:spcPts val="0"/>
              </a:spcBef>
              <a:spcAft>
                <a:spcPts val="0"/>
              </a:spcAft>
              <a:buNone/>
            </a:pPr>
            <a:r>
              <a:rPr lang="en-US" sz="1600" dirty="0">
                <a:solidFill>
                  <a:schemeClr val="dk2"/>
                </a:solidFill>
              </a:rPr>
              <a:t>counterparts. </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For example, the disk drive on a typical system might be 1000 times larger than the main memory, but it might take the processor 10,000,000 times longer to read a word from disk than from memory.</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It is easier and cheaper to make processors run faster than it is to make main memory run faster. Therefore, </a:t>
            </a:r>
            <a:r>
              <a:rPr lang="en-US" sz="1600" b="1" dirty="0">
                <a:solidFill>
                  <a:schemeClr val="dk2"/>
                </a:solidFill>
              </a:rPr>
              <a:t>processor-memory gap</a:t>
            </a:r>
            <a:r>
              <a:rPr lang="en-US" sz="1600" dirty="0">
                <a:solidFill>
                  <a:schemeClr val="dk2"/>
                </a:solidFill>
              </a:rPr>
              <a:t> continues to increase.</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To deal with the processor-memory gap, system designers include smaller faster storage devices called </a:t>
            </a:r>
            <a:r>
              <a:rPr lang="en-US" sz="1600" b="1" dirty="0">
                <a:solidFill>
                  <a:schemeClr val="dk2"/>
                </a:solidFill>
              </a:rPr>
              <a:t>cache memories</a:t>
            </a:r>
            <a:r>
              <a:rPr lang="en-US" sz="1600" dirty="0">
                <a:solidFill>
                  <a:schemeClr val="dk2"/>
                </a:solidFill>
              </a:rPr>
              <a:t> (or simply </a:t>
            </a:r>
            <a:r>
              <a:rPr lang="en-US" sz="1600" b="1" dirty="0">
                <a:solidFill>
                  <a:schemeClr val="dk2"/>
                </a:solidFill>
              </a:rPr>
              <a:t>caches</a:t>
            </a:r>
            <a:r>
              <a:rPr lang="en-US" sz="1600" dirty="0">
                <a:solidFill>
                  <a:schemeClr val="dk2"/>
                </a:solidFill>
              </a:rPr>
              <a:t>) that serve as temporary staging areas for information that the processor is likely to need in the near future.</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The L1 and L2 caches are implemented with a hardware technology known as </a:t>
            </a:r>
            <a:r>
              <a:rPr lang="en-US" sz="1600" b="1" dirty="0">
                <a:solidFill>
                  <a:schemeClr val="dk2"/>
                </a:solidFill>
              </a:rPr>
              <a:t>static random-access memory </a:t>
            </a:r>
            <a:r>
              <a:rPr lang="en-US" sz="1600" dirty="0">
                <a:solidFill>
                  <a:schemeClr val="dk2"/>
                </a:solidFill>
              </a:rPr>
              <a:t>(SRAM). </a:t>
            </a:r>
            <a:endParaRPr sz="1600" dirty="0">
              <a:solidFill>
                <a:schemeClr val="dk2"/>
              </a:solidFill>
            </a:endParaRPr>
          </a:p>
        </p:txBody>
      </p:sp>
      <p:grpSp>
        <p:nvGrpSpPr>
          <p:cNvPr id="2" name="Group 1" descr="Memory Hierarchy Pyramid&#10;A pyramid-style diagram illustrating the relationship between different types of computer storage. At the top is the CPU, followed by Cache Level 1, Cache Level 2, RAM Memory, and Mass Storage (HDD/SSD) at the base. An upward arrow indicates that Bandwidth Increases as you move toward the CPU, while a downward arrow shows that Latency and Size Increase as you move toward Mass Storage.">
            <a:extLst>
              <a:ext uri="{FF2B5EF4-FFF2-40B4-BE49-F238E27FC236}">
                <a16:creationId xmlns:a16="http://schemas.microsoft.com/office/drawing/2014/main" id="{036E876A-B578-D08A-1131-D7F774C68955}"/>
              </a:ext>
            </a:extLst>
          </p:cNvPr>
          <p:cNvGrpSpPr/>
          <p:nvPr/>
        </p:nvGrpSpPr>
        <p:grpSpPr>
          <a:xfrm>
            <a:off x="7946699" y="1096650"/>
            <a:ext cx="3163250" cy="3461425"/>
            <a:chOff x="7946699" y="1096650"/>
            <a:chExt cx="3163250" cy="3461425"/>
          </a:xfrm>
        </p:grpSpPr>
        <p:pic>
          <p:nvPicPr>
            <p:cNvPr id="287" name="Google Shape;287;p31" descr="Memory Hierarchy Pyramid&#10;A pyramid-style diagram illustrating the relationship between different types of computer storage. At the top is the CPU, followed by Cache Level 1, Cache Level 2, RAM Memory, and Mass Storage (HDD/SSD) at the base. An upward arrow indicates that Bandwidth Increases as you move toward the CPU, while a downward arrow shows that Latency and Size Increase as you move toward Mass Storage."/>
            <p:cNvPicPr preferRelativeResize="0"/>
            <p:nvPr/>
          </p:nvPicPr>
          <p:blipFill>
            <a:blip r:embed="rId3">
              <a:alphaModFix/>
            </a:blip>
            <a:stretch>
              <a:fillRect/>
            </a:stretch>
          </p:blipFill>
          <p:spPr>
            <a:xfrm>
              <a:off x="7946699" y="1096650"/>
              <a:ext cx="3163250" cy="3153626"/>
            </a:xfrm>
            <a:prstGeom prst="rect">
              <a:avLst/>
            </a:prstGeom>
            <a:noFill/>
            <a:ln>
              <a:noFill/>
            </a:ln>
          </p:spPr>
        </p:pic>
        <p:sp>
          <p:nvSpPr>
            <p:cNvPr id="288" name="Google Shape;288;p31">
              <a:extLst>
                <a:ext uri="{C183D7F6-B498-43B3-948B-1728B52AA6E4}">
                  <adec:decorative xmlns:adec="http://schemas.microsoft.com/office/drawing/2017/decorative" val="1"/>
                </a:ext>
              </a:extLst>
            </p:cNvPr>
            <p:cNvSpPr txBox="1"/>
            <p:nvPr/>
          </p:nvSpPr>
          <p:spPr>
            <a:xfrm>
              <a:off x="8587650" y="4250275"/>
              <a:ext cx="23718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dirty="0"/>
                <a:t>Image credit - https://www.techcrypts.com/</a:t>
              </a:r>
              <a:endParaRPr sz="800" b="1" i="0" u="none" strike="noStrike" cap="none" dirty="0">
                <a:solidFill>
                  <a:srgbClr val="000000"/>
                </a:solidFill>
                <a:latin typeface="Arial"/>
                <a:ea typeface="Arial"/>
                <a:cs typeface="Arial"/>
                <a:sym typeface="Arial"/>
              </a:endParaRPr>
            </a:p>
          </p:txBody>
        </p:sp>
      </p:grpSp>
      <p:grpSp>
        <p:nvGrpSpPr>
          <p:cNvPr id="3" name="Group 2" descr="Cache Performance Linear Diagram&#10;A linear diagram illustrating the speed relationship between the CPU, various cache levels, and Main Memory. It shows bidirectional data flow between the CPU and Level 1 (L1) cache (labeled &quot;Fastest&quot;), Level 2 (L2) cache (&quot;Fast&quot;), Level 3 (L3) cache (&quot;Less fast&quot;), and finally Main Memory (&quot;Slow&quot;).">
            <a:extLst>
              <a:ext uri="{FF2B5EF4-FFF2-40B4-BE49-F238E27FC236}">
                <a16:creationId xmlns:a16="http://schemas.microsoft.com/office/drawing/2014/main" id="{2DA1A2E7-783A-C43E-4AC0-A96790CC5DCD}"/>
              </a:ext>
            </a:extLst>
          </p:cNvPr>
          <p:cNvGrpSpPr/>
          <p:nvPr/>
        </p:nvGrpSpPr>
        <p:grpSpPr>
          <a:xfrm>
            <a:off x="6979350" y="4558063"/>
            <a:ext cx="4904915" cy="2158837"/>
            <a:chOff x="6979350" y="4558063"/>
            <a:chExt cx="4904915" cy="2158837"/>
          </a:xfrm>
        </p:grpSpPr>
        <p:sp>
          <p:nvSpPr>
            <p:cNvPr id="285" name="Google Shape;285;p31">
              <a:extLst>
                <a:ext uri="{C183D7F6-B498-43B3-948B-1728B52AA6E4}">
                  <adec:decorative xmlns:adec="http://schemas.microsoft.com/office/drawing/2017/decorative" val="1"/>
                </a:ext>
              </a:extLst>
            </p:cNvPr>
            <p:cNvSpPr txBox="1"/>
            <p:nvPr/>
          </p:nvSpPr>
          <p:spPr>
            <a:xfrm>
              <a:off x="8181514" y="6409100"/>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https://www.includehelp.com/</a:t>
              </a:r>
              <a:endParaRPr sz="800" b="1" i="0" u="none" strike="noStrike" cap="none" dirty="0">
                <a:solidFill>
                  <a:srgbClr val="000000"/>
                </a:solidFill>
                <a:latin typeface="Arial"/>
                <a:ea typeface="Arial"/>
                <a:cs typeface="Arial"/>
                <a:sym typeface="Arial"/>
              </a:endParaRPr>
            </a:p>
          </p:txBody>
        </p:sp>
        <p:pic>
          <p:nvPicPr>
            <p:cNvPr id="286" name="Google Shape;286;p31" descr="Cache Performance Linear Diagram&#10;A linear diagram illustrating the speed relationship between the CPU, various cache levels, and Main Memory. It shows bidirectional data flow between the CPU and Level 1 (L1) cache (labeled &quot;Fastest&quot;), Level 2 (L2) cache (&quot;Fast&quot;), Level 3 (L3) cache (&quot;Less fast&quot;), and finally Main Memory (&quot;Slow&quot;)."/>
            <p:cNvPicPr preferRelativeResize="0"/>
            <p:nvPr/>
          </p:nvPicPr>
          <p:blipFill>
            <a:blip r:embed="rId4">
              <a:alphaModFix/>
            </a:blip>
            <a:stretch>
              <a:fillRect/>
            </a:stretch>
          </p:blipFill>
          <p:spPr>
            <a:xfrm>
              <a:off x="6979350" y="4558063"/>
              <a:ext cx="4904915" cy="1851037"/>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ctrTitle"/>
          </p:nvPr>
        </p:nvSpPr>
        <p:spPr>
          <a:xfrm>
            <a:off x="337350" y="1176316"/>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dirty="0"/>
              <a:t>Memory Hierarchy</a:t>
            </a:r>
            <a:endParaRPr sz="2500" b="1" i="1" dirty="0"/>
          </a:p>
        </p:txBody>
      </p:sp>
      <p:sp>
        <p:nvSpPr>
          <p:cNvPr id="296" name="Google Shape;296;p32"/>
          <p:cNvSpPr txBox="1"/>
          <p:nvPr/>
        </p:nvSpPr>
        <p:spPr>
          <a:xfrm>
            <a:off x="180474" y="1963975"/>
            <a:ext cx="6617368" cy="46166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dk2"/>
                </a:solidFill>
              </a:rPr>
              <a:t>As we move from the top of the hierarchy to the bottom, the devices become slower, larger, and less costly per byte. </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The register file occupies the top level in the hierarchy, which is known</a:t>
            </a:r>
            <a:endParaRPr sz="1600" dirty="0">
              <a:solidFill>
                <a:schemeClr val="dk2"/>
              </a:solidFill>
            </a:endParaRPr>
          </a:p>
          <a:p>
            <a:pPr marL="0" lvl="0" indent="0" algn="l" rtl="0">
              <a:spcBef>
                <a:spcPts val="0"/>
              </a:spcBef>
              <a:spcAft>
                <a:spcPts val="0"/>
              </a:spcAft>
              <a:buNone/>
            </a:pPr>
            <a:r>
              <a:rPr lang="en-US" sz="1600" dirty="0">
                <a:solidFill>
                  <a:schemeClr val="dk2"/>
                </a:solidFill>
              </a:rPr>
              <a:t>as level 0, or L0. We show three levels of caching L1 to L3, occupying memory hierarchy levels 1 to 3. </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Main memory occupies level 4, and so on.</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The main idea of a memory hierarchy is that storage at one level serves as a cache for storage at the next lower level. Thus, the register file is a cache for the L1 cache. </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Caches L1 and L2 are caches for L2 and L3, respectively. The L3 cache is a cache for the main memory, which is a cache for the disk. </a:t>
            </a:r>
            <a:endParaRPr sz="1600" dirty="0">
              <a:solidFill>
                <a:schemeClr val="dk2"/>
              </a:solidFill>
            </a:endParaRPr>
          </a:p>
          <a:p>
            <a:pPr marL="0" lvl="0" indent="0" algn="l" rtl="0">
              <a:spcBef>
                <a:spcPts val="0"/>
              </a:spcBef>
              <a:spcAft>
                <a:spcPts val="0"/>
              </a:spcAft>
              <a:buNone/>
            </a:pPr>
            <a:endParaRPr sz="1600" dirty="0">
              <a:solidFill>
                <a:schemeClr val="dk2"/>
              </a:solidFill>
            </a:endParaRPr>
          </a:p>
          <a:p>
            <a:pPr marL="0" lvl="0" indent="0" algn="l" rtl="0">
              <a:spcBef>
                <a:spcPts val="0"/>
              </a:spcBef>
              <a:spcAft>
                <a:spcPts val="0"/>
              </a:spcAft>
              <a:buNone/>
            </a:pPr>
            <a:r>
              <a:rPr lang="en-US" sz="1600" dirty="0">
                <a:solidFill>
                  <a:schemeClr val="dk2"/>
                </a:solidFill>
              </a:rPr>
              <a:t>On some networked systems with distributed file systems, the local disk serves as a cache for data stored on the disks of other systems.</a:t>
            </a:r>
            <a:endParaRPr sz="1600" dirty="0">
              <a:solidFill>
                <a:schemeClr val="dk2"/>
              </a:solidFill>
            </a:endParaRPr>
          </a:p>
        </p:txBody>
      </p:sp>
      <p:grpSp>
        <p:nvGrpSpPr>
          <p:cNvPr id="2" name="Group 1" descr="Detailed Memory Hierarchy&#10;A detailed memory hierarchy pyramid with levels L0 through L6. It ranges from CPU Registers (L0) and SRAM Caches (L1-L3) at the top to DRAM Main Memory (L4), Local Secondary Storage (L5), and Remote Secondary Storage (L6) at the base. Annotations explain that higher levels are smaller, faster, and costlier, while lower levels are larger, slower, and cheaper.">
            <a:extLst>
              <a:ext uri="{FF2B5EF4-FFF2-40B4-BE49-F238E27FC236}">
                <a16:creationId xmlns:a16="http://schemas.microsoft.com/office/drawing/2014/main" id="{BA31F663-A9C2-1D42-83E2-923BD24A85DD}"/>
              </a:ext>
            </a:extLst>
          </p:cNvPr>
          <p:cNvGrpSpPr/>
          <p:nvPr/>
        </p:nvGrpSpPr>
        <p:grpSpPr>
          <a:xfrm>
            <a:off x="6653632" y="1963975"/>
            <a:ext cx="5520850" cy="4070450"/>
            <a:chOff x="6112200" y="1963975"/>
            <a:chExt cx="5520850" cy="4070450"/>
          </a:xfrm>
        </p:grpSpPr>
        <p:pic>
          <p:nvPicPr>
            <p:cNvPr id="295" name="Google Shape;295;p32" descr="Detailed Memory Hierarchy&#10;A detailed memory hierarchy pyramid with levels L0 through L6. It ranges from CPU Registers (L0) and SRAM Caches (L1-L3) at the top to DRAM Main Memory (L4), Local Secondary Storage (L5), and Remote Secondary Storage (L6) at the base. Annotations explain that higher levels are smaller, faster, and costlier, while lower levels are larger, slower, and cheaper."/>
            <p:cNvPicPr preferRelativeResize="0"/>
            <p:nvPr/>
          </p:nvPicPr>
          <p:blipFill>
            <a:blip r:embed="rId3">
              <a:alphaModFix/>
            </a:blip>
            <a:stretch>
              <a:fillRect/>
            </a:stretch>
          </p:blipFill>
          <p:spPr>
            <a:xfrm>
              <a:off x="6112200" y="1963975"/>
              <a:ext cx="5520850" cy="3671001"/>
            </a:xfrm>
            <a:prstGeom prst="rect">
              <a:avLst/>
            </a:prstGeom>
            <a:noFill/>
            <a:ln>
              <a:noFill/>
            </a:ln>
          </p:spPr>
        </p:pic>
        <p:sp>
          <p:nvSpPr>
            <p:cNvPr id="297" name="Google Shape;297;p32">
              <a:extLst>
                <a:ext uri="{C183D7F6-B498-43B3-948B-1728B52AA6E4}">
                  <adec:decorative xmlns:adec="http://schemas.microsoft.com/office/drawing/2017/decorative" val="1"/>
                </a:ext>
              </a:extLst>
            </p:cNvPr>
            <p:cNvSpPr txBox="1"/>
            <p:nvPr/>
          </p:nvSpPr>
          <p:spPr>
            <a:xfrm>
              <a:off x="7315714" y="5726625"/>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Computer Systems, Bryant, </a:t>
              </a:r>
              <a:r>
                <a:rPr lang="en-US" sz="800" dirty="0" err="1"/>
                <a:t>O’Hallaron</a:t>
              </a:r>
              <a:endParaRPr sz="800" b="1" i="0" u="none" strike="noStrike" cap="none" dirty="0">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ctrTitle"/>
          </p:nvPr>
        </p:nvSpPr>
        <p:spPr>
          <a:xfrm>
            <a:off x="337350" y="851460"/>
            <a:ext cx="9144000" cy="6960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2"/>
              </a:buClr>
              <a:buSzPts val="6000"/>
              <a:buFont typeface="Georgia"/>
              <a:buNone/>
            </a:pPr>
            <a:r>
              <a:rPr lang="en-US" sz="2500"/>
              <a:t>Concurrent Processes and Threads</a:t>
            </a:r>
            <a:endParaRPr sz="2500" b="1" i="1"/>
          </a:p>
        </p:txBody>
      </p:sp>
      <p:sp>
        <p:nvSpPr>
          <p:cNvPr id="310" name="Google Shape;310;p33"/>
          <p:cNvSpPr txBox="1"/>
          <p:nvPr/>
        </p:nvSpPr>
        <p:spPr>
          <a:xfrm>
            <a:off x="348923" y="1572833"/>
            <a:ext cx="6352672" cy="23082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US" sz="1600" dirty="0">
                <a:solidFill>
                  <a:schemeClr val="dk2"/>
                </a:solidFill>
              </a:rPr>
              <a:t>A </a:t>
            </a:r>
            <a:r>
              <a:rPr lang="en-US" sz="1600" b="1" dirty="0">
                <a:solidFill>
                  <a:schemeClr val="dk2"/>
                </a:solidFill>
              </a:rPr>
              <a:t>process</a:t>
            </a:r>
            <a:r>
              <a:rPr lang="en-US" sz="1600" dirty="0">
                <a:solidFill>
                  <a:schemeClr val="dk2"/>
                </a:solidFill>
              </a:rPr>
              <a:t> is the operating system’s abstraction for a running program. Multiple processes can run </a:t>
            </a:r>
            <a:r>
              <a:rPr lang="en-US" sz="1600" b="1" dirty="0">
                <a:solidFill>
                  <a:schemeClr val="dk2"/>
                </a:solidFill>
              </a:rPr>
              <a:t>concurrently</a:t>
            </a:r>
            <a:r>
              <a:rPr lang="en-US" sz="1600" dirty="0">
                <a:solidFill>
                  <a:schemeClr val="dk2"/>
                </a:solidFill>
              </a:rPr>
              <a:t> on the same system, and each process appears to have exclusive use of the hardware.</a:t>
            </a:r>
            <a:endParaRPr sz="1600" dirty="0">
              <a:solidFill>
                <a:schemeClr val="dk2"/>
              </a:solidFill>
            </a:endParaRPr>
          </a:p>
          <a:p>
            <a:pPr marL="0" lvl="0" indent="0" algn="l" rtl="0">
              <a:spcBef>
                <a:spcPts val="0"/>
              </a:spcBef>
              <a:spcAft>
                <a:spcPts val="0"/>
              </a:spcAft>
              <a:buNone/>
            </a:pPr>
            <a:r>
              <a:rPr lang="en-US" sz="1600" dirty="0">
                <a:solidFill>
                  <a:schemeClr val="dk2"/>
                </a:solidFill>
              </a:rPr>
              <a:t>A process can actually consist of multiple execution units, called </a:t>
            </a:r>
            <a:r>
              <a:rPr lang="en-US" sz="1600" b="1" dirty="0">
                <a:solidFill>
                  <a:schemeClr val="dk2"/>
                </a:solidFill>
              </a:rPr>
              <a:t>threads</a:t>
            </a:r>
            <a:r>
              <a:rPr lang="en-US" sz="1600" dirty="0">
                <a:solidFill>
                  <a:schemeClr val="dk2"/>
                </a:solidFill>
              </a:rPr>
              <a:t>, each running in the context of the process and sharing the same code and global data. </a:t>
            </a:r>
            <a:r>
              <a:rPr lang="en-US" sz="1600" b="1" dirty="0">
                <a:solidFill>
                  <a:schemeClr val="dk2"/>
                </a:solidFill>
              </a:rPr>
              <a:t>Multi-threading</a:t>
            </a:r>
            <a:r>
              <a:rPr lang="en-US" sz="1600" dirty="0">
                <a:solidFill>
                  <a:schemeClr val="dk2"/>
                </a:solidFill>
              </a:rPr>
              <a:t> is also one way to make programs run faster when multiple processors are available.</a:t>
            </a:r>
            <a:endParaRPr sz="1600" dirty="0">
              <a:solidFill>
                <a:schemeClr val="dk2"/>
              </a:solidFill>
            </a:endParaRPr>
          </a:p>
        </p:txBody>
      </p:sp>
      <p:grpSp>
        <p:nvGrpSpPr>
          <p:cNvPr id="2" name="Group 1" descr="Single-threaded vs. Multi-threaded Processes&#10;A comparison diagram showing the resource allocation for a single-threaded process versus a multithreaded process. The single-threaded model has one set of registers, stack, and thread. The multithreaded model shows three threads sharing the same code, data, and files, but each thread possesses its own private registers and stack.">
            <a:extLst>
              <a:ext uri="{FF2B5EF4-FFF2-40B4-BE49-F238E27FC236}">
                <a16:creationId xmlns:a16="http://schemas.microsoft.com/office/drawing/2014/main" id="{192BF5D3-2878-DB60-9139-2F48BC1B2A2C}"/>
              </a:ext>
            </a:extLst>
          </p:cNvPr>
          <p:cNvGrpSpPr/>
          <p:nvPr/>
        </p:nvGrpSpPr>
        <p:grpSpPr>
          <a:xfrm>
            <a:off x="818147" y="3938550"/>
            <a:ext cx="4694435" cy="2912757"/>
            <a:chOff x="818147" y="3938550"/>
            <a:chExt cx="4694435" cy="2912757"/>
          </a:xfrm>
        </p:grpSpPr>
        <p:pic>
          <p:nvPicPr>
            <p:cNvPr id="308" name="Google Shape;308;p33" descr="Single-threaded vs. Multi-threaded Processes&#10;A comparison diagram showing the resource allocation for a single-threaded process versus a multithreaded process. The single-threaded model has one set of registers, stack, and thread. The multithreaded model shows three threads sharing the same code, data, and files, but each thread possesses its own private registers and stack."/>
            <p:cNvPicPr preferRelativeResize="0"/>
            <p:nvPr/>
          </p:nvPicPr>
          <p:blipFill>
            <a:blip r:embed="rId3">
              <a:alphaModFix/>
            </a:blip>
            <a:stretch>
              <a:fillRect/>
            </a:stretch>
          </p:blipFill>
          <p:spPr>
            <a:xfrm>
              <a:off x="818147" y="3938550"/>
              <a:ext cx="4694435" cy="2638850"/>
            </a:xfrm>
            <a:prstGeom prst="rect">
              <a:avLst/>
            </a:prstGeom>
            <a:noFill/>
            <a:ln w="9525" cap="flat" cmpd="sng">
              <a:solidFill>
                <a:schemeClr val="dk2"/>
              </a:solidFill>
              <a:prstDash val="solid"/>
              <a:round/>
              <a:headEnd type="none" w="sm" len="sm"/>
              <a:tailEnd type="none" w="sm" len="sm"/>
            </a:ln>
          </p:spPr>
        </p:pic>
        <p:sp>
          <p:nvSpPr>
            <p:cNvPr id="309" name="Google Shape;309;p33">
              <a:extLst>
                <a:ext uri="{C183D7F6-B498-43B3-948B-1728B52AA6E4}">
                  <adec:decorative xmlns:adec="http://schemas.microsoft.com/office/drawing/2017/decorative" val="1"/>
                </a:ext>
              </a:extLst>
            </p:cNvPr>
            <p:cNvSpPr txBox="1"/>
            <p:nvPr/>
          </p:nvSpPr>
          <p:spPr>
            <a:xfrm>
              <a:off x="2054089" y="6543507"/>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https://www.cs.uic.edu/</a:t>
              </a:r>
              <a:endParaRPr sz="800" b="1" i="0" u="none" strike="noStrike" cap="none" dirty="0">
                <a:solidFill>
                  <a:srgbClr val="000000"/>
                </a:solidFill>
                <a:latin typeface="Arial"/>
                <a:ea typeface="Arial"/>
                <a:cs typeface="Arial"/>
                <a:sym typeface="Arial"/>
              </a:endParaRPr>
            </a:p>
          </p:txBody>
        </p:sp>
      </p:grpSp>
      <p:grpSp>
        <p:nvGrpSpPr>
          <p:cNvPr id="3" name="Group 2" descr="A technical diagram illustrating a CPU context switch between two processes, P1 and P2. It shows the flow of execution shifting from P1 to P2 after saving P1's state into its Process Control Block (PCB1) and reloading P2's state from PCB2, and then reversing the process to return execution to P1.">
            <a:extLst>
              <a:ext uri="{FF2B5EF4-FFF2-40B4-BE49-F238E27FC236}">
                <a16:creationId xmlns:a16="http://schemas.microsoft.com/office/drawing/2014/main" id="{F3B9BCC2-BF85-AAA1-51CD-793E02772B21}"/>
              </a:ext>
            </a:extLst>
          </p:cNvPr>
          <p:cNvGrpSpPr/>
          <p:nvPr/>
        </p:nvGrpSpPr>
        <p:grpSpPr>
          <a:xfrm>
            <a:off x="6685975" y="997275"/>
            <a:ext cx="5210724" cy="3249075"/>
            <a:chOff x="6685975" y="997275"/>
            <a:chExt cx="5210724" cy="3249075"/>
          </a:xfrm>
        </p:grpSpPr>
        <p:pic>
          <p:nvPicPr>
            <p:cNvPr id="305" name="Google Shape;305;p33" descr="A technical diagram illustrating a CPU context switch between two processes, P1 and P2. It shows the flow of execution shifting from P1 to P2 after saving P1's state into its Process Control Block (PCB1) and reloading P2's state from PCB2, and then reversing the process to return execution to P1."/>
            <p:cNvPicPr preferRelativeResize="0"/>
            <p:nvPr/>
          </p:nvPicPr>
          <p:blipFill>
            <a:blip r:embed="rId4">
              <a:alphaModFix/>
            </a:blip>
            <a:stretch>
              <a:fillRect/>
            </a:stretch>
          </p:blipFill>
          <p:spPr>
            <a:xfrm>
              <a:off x="6685975" y="997275"/>
              <a:ext cx="5210724" cy="2931025"/>
            </a:xfrm>
            <a:prstGeom prst="rect">
              <a:avLst/>
            </a:prstGeom>
            <a:noFill/>
            <a:ln w="9525" cap="flat" cmpd="sng">
              <a:solidFill>
                <a:schemeClr val="dk2"/>
              </a:solidFill>
              <a:prstDash val="solid"/>
              <a:round/>
              <a:headEnd type="none" w="sm" len="sm"/>
              <a:tailEnd type="none" w="sm" len="sm"/>
            </a:ln>
          </p:spPr>
        </p:pic>
        <p:sp>
          <p:nvSpPr>
            <p:cNvPr id="307" name="Google Shape;307;p33">
              <a:extLst>
                <a:ext uri="{C183D7F6-B498-43B3-948B-1728B52AA6E4}">
                  <adec:decorative xmlns:adec="http://schemas.microsoft.com/office/drawing/2017/decorative" val="1"/>
                </a:ext>
              </a:extLst>
            </p:cNvPr>
            <p:cNvSpPr txBox="1"/>
            <p:nvPr/>
          </p:nvSpPr>
          <p:spPr>
            <a:xfrm>
              <a:off x="8440139" y="3938550"/>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https://afteracademy.com/</a:t>
              </a:r>
              <a:endParaRPr sz="800" b="1" i="0" u="none" strike="noStrike" cap="none" dirty="0">
                <a:solidFill>
                  <a:srgbClr val="000000"/>
                </a:solidFill>
                <a:latin typeface="Arial"/>
                <a:ea typeface="Arial"/>
                <a:cs typeface="Arial"/>
                <a:sym typeface="Arial"/>
              </a:endParaRPr>
            </a:p>
          </p:txBody>
        </p:sp>
      </p:grpSp>
      <p:grpSp>
        <p:nvGrpSpPr>
          <p:cNvPr id="4" name="Group 3" descr="A diagram showing a timeline of a context switch between two processes (Process A and Process B) in an operating system. As time moves downward, Process A issues a &quot;read&quot; system call, triggering a transition to kernel code and a context switch to Process B. Process B runs user code until a disk interrupt occurs, which triggers another context switch back through the kernel to return control to Process A's user code.">
            <a:extLst>
              <a:ext uri="{FF2B5EF4-FFF2-40B4-BE49-F238E27FC236}">
                <a16:creationId xmlns:a16="http://schemas.microsoft.com/office/drawing/2014/main" id="{294A5F90-9A47-2AC1-7469-B02B020B1FC1}"/>
              </a:ext>
            </a:extLst>
          </p:cNvPr>
          <p:cNvGrpSpPr/>
          <p:nvPr/>
        </p:nvGrpSpPr>
        <p:grpSpPr>
          <a:xfrm>
            <a:off x="6685975" y="4385500"/>
            <a:ext cx="5364938" cy="2437735"/>
            <a:chOff x="6685975" y="4385500"/>
            <a:chExt cx="5364938" cy="2437735"/>
          </a:xfrm>
        </p:grpSpPr>
        <p:sp>
          <p:nvSpPr>
            <p:cNvPr id="304" name="Google Shape;304;p33">
              <a:extLst>
                <a:ext uri="{C183D7F6-B498-43B3-948B-1728B52AA6E4}">
                  <adec:decorative xmlns:adec="http://schemas.microsoft.com/office/drawing/2017/decorative" val="1"/>
                </a:ext>
              </a:extLst>
            </p:cNvPr>
            <p:cNvSpPr txBox="1"/>
            <p:nvPr/>
          </p:nvSpPr>
          <p:spPr>
            <a:xfrm>
              <a:off x="8344414" y="6515435"/>
              <a:ext cx="26415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dirty="0">
                  <a:solidFill>
                    <a:srgbClr val="000000"/>
                  </a:solidFill>
                  <a:latin typeface="Arial"/>
                  <a:ea typeface="Arial"/>
                  <a:cs typeface="Arial"/>
                  <a:sym typeface="Arial"/>
                </a:rPr>
                <a:t>Image credit - </a:t>
              </a:r>
              <a:r>
                <a:rPr lang="en-US" sz="800" dirty="0"/>
                <a:t>Computer Systems, Bryant, </a:t>
              </a:r>
              <a:r>
                <a:rPr lang="en-US" sz="800" dirty="0" err="1"/>
                <a:t>O’Hallaron</a:t>
              </a:r>
              <a:endParaRPr sz="800" b="1" i="0" u="none" strike="noStrike" cap="none" dirty="0">
                <a:solidFill>
                  <a:srgbClr val="000000"/>
                </a:solidFill>
                <a:latin typeface="Arial"/>
                <a:ea typeface="Arial"/>
                <a:cs typeface="Arial"/>
                <a:sym typeface="Arial"/>
              </a:endParaRPr>
            </a:p>
          </p:txBody>
        </p:sp>
        <p:pic>
          <p:nvPicPr>
            <p:cNvPr id="306" name="Google Shape;306;p33" descr="A diagram showing a timeline of a context switch between two processes (Process A and Process B) in an operating system. As time moves downward, Process A issues a &quot;read&quot; system call, triggering a transition to kernel code and a context switch to Process B. Process B runs user code until a disk interrupt occurs, which triggers another context switch back through the kernel to return control to Process A's user code."/>
            <p:cNvPicPr preferRelativeResize="0"/>
            <p:nvPr/>
          </p:nvPicPr>
          <p:blipFill>
            <a:blip r:embed="rId5">
              <a:alphaModFix/>
            </a:blip>
            <a:stretch>
              <a:fillRect/>
            </a:stretch>
          </p:blipFill>
          <p:spPr>
            <a:xfrm>
              <a:off x="6685975" y="4385500"/>
              <a:ext cx="5364938" cy="2145975"/>
            </a:xfrm>
            <a:prstGeom prst="rect">
              <a:avLst/>
            </a:prstGeom>
            <a:noFill/>
            <a:ln w="9525" cap="flat" cmpd="sng">
              <a:solidFill>
                <a:schemeClr val="dk2"/>
              </a:solidFill>
              <a:prstDash val="solid"/>
              <a:round/>
              <a:headEnd type="none" w="sm" len="sm"/>
              <a:tailEnd type="none" w="sm" len="sm"/>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838200" y="1332759"/>
            <a:ext cx="10515600" cy="456535"/>
          </a:xfrm>
          <a:prstGeom prst="rect">
            <a:avLst/>
          </a:prstGeom>
        </p:spPr>
        <p:txBody>
          <a:bodyPr vert="horz" wrap="square" lIns="0" tIns="12700" rIns="0" bIns="0" rtlCol="0">
            <a:spAutoFit/>
          </a:bodyPr>
          <a:lstStyle/>
          <a:p>
            <a:pPr marL="12700">
              <a:lnSpc>
                <a:spcPct val="100000"/>
              </a:lnSpc>
              <a:spcBef>
                <a:spcPts val="100"/>
              </a:spcBef>
            </a:pPr>
            <a:r>
              <a:rPr sz="2800" dirty="0"/>
              <a:t>C/C++</a:t>
            </a:r>
            <a:r>
              <a:rPr sz="2800" spc="-65" dirty="0"/>
              <a:t> </a:t>
            </a:r>
            <a:r>
              <a:rPr sz="2800" dirty="0"/>
              <a:t>for</a:t>
            </a:r>
            <a:r>
              <a:rPr sz="2800" spc="-60" dirty="0"/>
              <a:t> </a:t>
            </a:r>
            <a:r>
              <a:rPr sz="2800" dirty="0"/>
              <a:t>Systems</a:t>
            </a:r>
            <a:r>
              <a:rPr sz="2800" spc="-60" dirty="0"/>
              <a:t> </a:t>
            </a:r>
            <a:r>
              <a:rPr sz="2800" spc="-10" dirty="0"/>
              <a:t>Programming</a:t>
            </a:r>
            <a:r>
              <a:rPr lang="en-US" sz="2800" spc="-10" dirty="0"/>
              <a:t> (cont.)</a:t>
            </a:r>
            <a:endParaRPr sz="2800" spc="-10" dirty="0"/>
          </a:p>
        </p:txBody>
      </p:sp>
      <p:sp>
        <p:nvSpPr>
          <p:cNvPr id="6" name="object 6"/>
          <p:cNvSpPr txBox="1"/>
          <p:nvPr/>
        </p:nvSpPr>
        <p:spPr>
          <a:xfrm>
            <a:off x="529625" y="2078023"/>
            <a:ext cx="4655531" cy="4321696"/>
          </a:xfrm>
          <a:prstGeom prst="rect">
            <a:avLst/>
          </a:prstGeom>
        </p:spPr>
        <p:txBody>
          <a:bodyPr vert="horz" wrap="square" lIns="0" tIns="12700" rIns="0" bIns="0" rtlCol="0">
            <a:spAutoFit/>
          </a:bodyPr>
          <a:lstStyle/>
          <a:p>
            <a:pPr marL="12700" marR="167005">
              <a:lnSpc>
                <a:spcPct val="100000"/>
              </a:lnSpc>
              <a:spcBef>
                <a:spcPts val="100"/>
              </a:spcBef>
              <a:spcAft>
                <a:spcPts val="1200"/>
              </a:spcAft>
            </a:pPr>
            <a:r>
              <a:rPr sz="2000" dirty="0">
                <a:solidFill>
                  <a:srgbClr val="0F2044"/>
                </a:solidFill>
                <a:latin typeface="Arial MT"/>
                <a:cs typeface="Arial MT"/>
              </a:rPr>
              <a:t>In</a:t>
            </a:r>
            <a:r>
              <a:rPr sz="2000" spc="-55" dirty="0">
                <a:solidFill>
                  <a:srgbClr val="0F2044"/>
                </a:solidFill>
                <a:latin typeface="Arial MT"/>
                <a:cs typeface="Arial MT"/>
              </a:rPr>
              <a:t> </a:t>
            </a:r>
            <a:r>
              <a:rPr sz="2000" dirty="0">
                <a:solidFill>
                  <a:srgbClr val="0F2044"/>
                </a:solidFill>
                <a:latin typeface="Arial MT"/>
                <a:cs typeface="Arial MT"/>
              </a:rPr>
              <a:t>a</a:t>
            </a:r>
            <a:r>
              <a:rPr sz="2000" spc="-50" dirty="0">
                <a:solidFill>
                  <a:srgbClr val="0F2044"/>
                </a:solidFill>
                <a:latin typeface="Arial MT"/>
                <a:cs typeface="Arial MT"/>
              </a:rPr>
              <a:t> </a:t>
            </a:r>
            <a:r>
              <a:rPr sz="2000" spc="-20" dirty="0">
                <a:solidFill>
                  <a:srgbClr val="0F2044"/>
                </a:solidFill>
                <a:latin typeface="Arial MT"/>
                <a:cs typeface="Arial MT"/>
              </a:rPr>
              <a:t>high-</a:t>
            </a:r>
            <a:r>
              <a:rPr sz="2000" dirty="0">
                <a:solidFill>
                  <a:srgbClr val="0F2044"/>
                </a:solidFill>
                <a:latin typeface="Arial MT"/>
                <a:cs typeface="Arial MT"/>
              </a:rPr>
              <a:t>level</a:t>
            </a:r>
            <a:r>
              <a:rPr sz="2000" spc="-50" dirty="0">
                <a:solidFill>
                  <a:srgbClr val="0F2044"/>
                </a:solidFill>
                <a:latin typeface="Arial MT"/>
                <a:cs typeface="Arial MT"/>
              </a:rPr>
              <a:t> </a:t>
            </a:r>
            <a:r>
              <a:rPr sz="2000" dirty="0">
                <a:solidFill>
                  <a:srgbClr val="0F2044"/>
                </a:solidFill>
                <a:latin typeface="Arial MT"/>
                <a:cs typeface="Arial MT"/>
              </a:rPr>
              <a:t>language,</a:t>
            </a:r>
            <a:r>
              <a:rPr sz="2000" spc="-50" dirty="0">
                <a:solidFill>
                  <a:srgbClr val="0F2044"/>
                </a:solidFill>
                <a:latin typeface="Arial MT"/>
                <a:cs typeface="Arial MT"/>
              </a:rPr>
              <a:t> </a:t>
            </a:r>
            <a:r>
              <a:rPr sz="2000" spc="-10" dirty="0">
                <a:solidFill>
                  <a:srgbClr val="0F2044"/>
                </a:solidFill>
                <a:latin typeface="Arial MT"/>
                <a:cs typeface="Arial MT"/>
              </a:rPr>
              <a:t>programmers </a:t>
            </a:r>
            <a:r>
              <a:rPr sz="2000" dirty="0">
                <a:solidFill>
                  <a:srgbClr val="0F2044"/>
                </a:solidFill>
                <a:latin typeface="Arial MT"/>
                <a:cs typeface="Arial MT"/>
              </a:rPr>
              <a:t>don’t</a:t>
            </a:r>
            <a:r>
              <a:rPr sz="2000" spc="-45" dirty="0">
                <a:solidFill>
                  <a:srgbClr val="0F2044"/>
                </a:solidFill>
                <a:latin typeface="Arial MT"/>
                <a:cs typeface="Arial MT"/>
              </a:rPr>
              <a:t> </a:t>
            </a:r>
            <a:r>
              <a:rPr sz="2000" dirty="0">
                <a:solidFill>
                  <a:srgbClr val="0F2044"/>
                </a:solidFill>
                <a:latin typeface="Arial MT"/>
                <a:cs typeface="Arial MT"/>
              </a:rPr>
              <a:t>have</a:t>
            </a:r>
            <a:r>
              <a:rPr sz="2000" spc="-45" dirty="0">
                <a:solidFill>
                  <a:srgbClr val="0F2044"/>
                </a:solidFill>
                <a:latin typeface="Arial MT"/>
                <a:cs typeface="Arial MT"/>
              </a:rPr>
              <a:t> </a:t>
            </a:r>
            <a:r>
              <a:rPr sz="2000" dirty="0">
                <a:solidFill>
                  <a:srgbClr val="0F2044"/>
                </a:solidFill>
                <a:latin typeface="Arial MT"/>
                <a:cs typeface="Arial MT"/>
              </a:rPr>
              <a:t>to</a:t>
            </a:r>
            <a:r>
              <a:rPr sz="2000" spc="-40" dirty="0">
                <a:solidFill>
                  <a:srgbClr val="0F2044"/>
                </a:solidFill>
                <a:latin typeface="Arial MT"/>
                <a:cs typeface="Arial MT"/>
              </a:rPr>
              <a:t> </a:t>
            </a:r>
            <a:r>
              <a:rPr sz="2000" dirty="0">
                <a:solidFill>
                  <a:srgbClr val="0F2044"/>
                </a:solidFill>
                <a:latin typeface="Arial MT"/>
                <a:cs typeface="Arial MT"/>
              </a:rPr>
              <a:t>be</a:t>
            </a:r>
            <a:r>
              <a:rPr sz="2000" spc="-45" dirty="0">
                <a:solidFill>
                  <a:srgbClr val="0F2044"/>
                </a:solidFill>
                <a:latin typeface="Arial MT"/>
                <a:cs typeface="Arial MT"/>
              </a:rPr>
              <a:t> </a:t>
            </a:r>
            <a:r>
              <a:rPr sz="2000" spc="-10" dirty="0">
                <a:solidFill>
                  <a:srgbClr val="0F2044"/>
                </a:solidFill>
                <a:latin typeface="Arial MT"/>
                <a:cs typeface="Arial MT"/>
              </a:rPr>
              <a:t>concerned</a:t>
            </a:r>
            <a:r>
              <a:rPr sz="2000" spc="-40" dirty="0">
                <a:solidFill>
                  <a:srgbClr val="0F2044"/>
                </a:solidFill>
                <a:latin typeface="Arial MT"/>
                <a:cs typeface="Arial MT"/>
              </a:rPr>
              <a:t> </a:t>
            </a:r>
            <a:r>
              <a:rPr sz="2000" dirty="0">
                <a:solidFill>
                  <a:srgbClr val="0F2044"/>
                </a:solidFill>
                <a:latin typeface="Arial MT"/>
                <a:cs typeface="Arial MT"/>
              </a:rPr>
              <a:t>with</a:t>
            </a:r>
            <a:r>
              <a:rPr sz="2000" spc="-45" dirty="0">
                <a:solidFill>
                  <a:srgbClr val="0F2044"/>
                </a:solidFill>
                <a:latin typeface="Arial MT"/>
                <a:cs typeface="Arial MT"/>
              </a:rPr>
              <a:t> </a:t>
            </a:r>
            <a:r>
              <a:rPr sz="2000" spc="-20" dirty="0">
                <a:solidFill>
                  <a:srgbClr val="0F2044"/>
                </a:solidFill>
                <a:latin typeface="Arial MT"/>
                <a:cs typeface="Arial MT"/>
              </a:rPr>
              <a:t>low-</a:t>
            </a:r>
            <a:r>
              <a:rPr sz="2000" spc="-10" dirty="0">
                <a:solidFill>
                  <a:srgbClr val="0F2044"/>
                </a:solidFill>
                <a:latin typeface="Arial MT"/>
                <a:cs typeface="Arial MT"/>
              </a:rPr>
              <a:t>level </a:t>
            </a:r>
            <a:r>
              <a:rPr sz="2000" dirty="0">
                <a:solidFill>
                  <a:srgbClr val="0F2044"/>
                </a:solidFill>
                <a:latin typeface="Arial MT"/>
                <a:cs typeface="Arial MT"/>
              </a:rPr>
              <a:t>details</a:t>
            </a:r>
            <a:r>
              <a:rPr sz="2000" spc="-65" dirty="0">
                <a:solidFill>
                  <a:srgbClr val="0F2044"/>
                </a:solidFill>
                <a:latin typeface="Arial MT"/>
                <a:cs typeface="Arial MT"/>
              </a:rPr>
              <a:t> </a:t>
            </a:r>
            <a:r>
              <a:rPr sz="2000" dirty="0">
                <a:solidFill>
                  <a:srgbClr val="0F2044"/>
                </a:solidFill>
                <a:latin typeface="Arial MT"/>
                <a:cs typeface="Arial MT"/>
              </a:rPr>
              <a:t>like</a:t>
            </a:r>
            <a:r>
              <a:rPr sz="2000" spc="-60" dirty="0">
                <a:solidFill>
                  <a:srgbClr val="0F2044"/>
                </a:solidFill>
                <a:latin typeface="Arial MT"/>
                <a:cs typeface="Arial MT"/>
              </a:rPr>
              <a:t> </a:t>
            </a:r>
            <a:r>
              <a:rPr sz="2000" dirty="0">
                <a:solidFill>
                  <a:srgbClr val="0F2044"/>
                </a:solidFill>
                <a:latin typeface="Arial MT"/>
                <a:cs typeface="Arial MT"/>
              </a:rPr>
              <a:t>memory</a:t>
            </a:r>
            <a:r>
              <a:rPr sz="2000" spc="-60" dirty="0">
                <a:solidFill>
                  <a:srgbClr val="0F2044"/>
                </a:solidFill>
                <a:latin typeface="Arial MT"/>
                <a:cs typeface="Arial MT"/>
              </a:rPr>
              <a:t> </a:t>
            </a:r>
            <a:r>
              <a:rPr sz="2000" spc="-10" dirty="0">
                <a:solidFill>
                  <a:srgbClr val="0F2044"/>
                </a:solidFill>
                <a:latin typeface="Arial MT"/>
                <a:cs typeface="Arial MT"/>
              </a:rPr>
              <a:t>management</a:t>
            </a:r>
            <a:r>
              <a:rPr sz="2000" spc="-60" dirty="0">
                <a:solidFill>
                  <a:srgbClr val="0F2044"/>
                </a:solidFill>
                <a:latin typeface="Arial MT"/>
                <a:cs typeface="Arial MT"/>
              </a:rPr>
              <a:t> </a:t>
            </a:r>
            <a:r>
              <a:rPr sz="2000" spc="-25" dirty="0">
                <a:solidFill>
                  <a:srgbClr val="0F2044"/>
                </a:solidFill>
                <a:latin typeface="Arial MT"/>
                <a:cs typeface="Arial MT"/>
              </a:rPr>
              <a:t>or </a:t>
            </a:r>
            <a:r>
              <a:rPr sz="2000" dirty="0">
                <a:solidFill>
                  <a:srgbClr val="0F2044"/>
                </a:solidFill>
                <a:latin typeface="Arial MT"/>
                <a:cs typeface="Arial MT"/>
              </a:rPr>
              <a:t>hardware</a:t>
            </a:r>
            <a:r>
              <a:rPr sz="2000" spc="-95" dirty="0">
                <a:solidFill>
                  <a:srgbClr val="0F2044"/>
                </a:solidFill>
                <a:latin typeface="Arial MT"/>
                <a:cs typeface="Arial MT"/>
              </a:rPr>
              <a:t> </a:t>
            </a:r>
            <a:r>
              <a:rPr sz="2000" dirty="0">
                <a:solidFill>
                  <a:srgbClr val="0F2044"/>
                </a:solidFill>
                <a:latin typeface="Arial MT"/>
                <a:cs typeface="Arial MT"/>
              </a:rPr>
              <a:t>specific</a:t>
            </a:r>
            <a:r>
              <a:rPr sz="2000" spc="-95" dirty="0">
                <a:solidFill>
                  <a:srgbClr val="0F2044"/>
                </a:solidFill>
                <a:latin typeface="Arial MT"/>
                <a:cs typeface="Arial MT"/>
              </a:rPr>
              <a:t> </a:t>
            </a:r>
            <a:r>
              <a:rPr sz="2000" spc="-10" dirty="0">
                <a:solidFill>
                  <a:srgbClr val="0F2044"/>
                </a:solidFill>
                <a:latin typeface="Arial MT"/>
                <a:cs typeface="Arial MT"/>
              </a:rPr>
              <a:t>instructions.</a:t>
            </a:r>
            <a:endParaRPr sz="2000" dirty="0">
              <a:latin typeface="Arial MT"/>
              <a:cs typeface="Arial MT"/>
            </a:endParaRPr>
          </a:p>
          <a:p>
            <a:pPr marL="12700" marR="5080">
              <a:lnSpc>
                <a:spcPct val="100000"/>
              </a:lnSpc>
              <a:spcAft>
                <a:spcPts val="1200"/>
              </a:spcAft>
            </a:pPr>
            <a:r>
              <a:rPr sz="2000" spc="-25" dirty="0">
                <a:solidFill>
                  <a:srgbClr val="0F2044"/>
                </a:solidFill>
                <a:latin typeface="Arial MT"/>
                <a:cs typeface="Arial MT"/>
              </a:rPr>
              <a:t>Low-</a:t>
            </a:r>
            <a:r>
              <a:rPr sz="2000" dirty="0">
                <a:solidFill>
                  <a:srgbClr val="0F2044"/>
                </a:solidFill>
                <a:latin typeface="Arial MT"/>
                <a:cs typeface="Arial MT"/>
              </a:rPr>
              <a:t>level</a:t>
            </a:r>
            <a:r>
              <a:rPr sz="2000" spc="-50" dirty="0">
                <a:solidFill>
                  <a:srgbClr val="0F2044"/>
                </a:solidFill>
                <a:latin typeface="Arial MT"/>
                <a:cs typeface="Arial MT"/>
              </a:rPr>
              <a:t> </a:t>
            </a:r>
            <a:r>
              <a:rPr sz="2000" dirty="0">
                <a:solidFill>
                  <a:srgbClr val="0F2044"/>
                </a:solidFill>
                <a:latin typeface="Arial MT"/>
                <a:cs typeface="Arial MT"/>
              </a:rPr>
              <a:t>languages</a:t>
            </a:r>
            <a:r>
              <a:rPr sz="2000" spc="-50" dirty="0">
                <a:solidFill>
                  <a:srgbClr val="0F2044"/>
                </a:solidFill>
                <a:latin typeface="Arial MT"/>
                <a:cs typeface="Arial MT"/>
              </a:rPr>
              <a:t> </a:t>
            </a:r>
            <a:r>
              <a:rPr sz="2000" dirty="0">
                <a:solidFill>
                  <a:srgbClr val="0F2044"/>
                </a:solidFill>
                <a:latin typeface="Arial MT"/>
                <a:cs typeface="Arial MT"/>
              </a:rPr>
              <a:t>are</a:t>
            </a:r>
            <a:r>
              <a:rPr sz="2000" spc="-50" dirty="0">
                <a:solidFill>
                  <a:srgbClr val="0F2044"/>
                </a:solidFill>
                <a:latin typeface="Arial MT"/>
                <a:cs typeface="Arial MT"/>
              </a:rPr>
              <a:t> </a:t>
            </a:r>
            <a:r>
              <a:rPr sz="2000" dirty="0">
                <a:solidFill>
                  <a:srgbClr val="0F2044"/>
                </a:solidFill>
                <a:latin typeface="Arial MT"/>
                <a:cs typeface="Arial MT"/>
              </a:rPr>
              <a:t>closer</a:t>
            </a:r>
            <a:r>
              <a:rPr sz="2000" spc="-45" dirty="0">
                <a:solidFill>
                  <a:srgbClr val="0F2044"/>
                </a:solidFill>
                <a:latin typeface="Arial MT"/>
                <a:cs typeface="Arial MT"/>
              </a:rPr>
              <a:t> </a:t>
            </a:r>
            <a:r>
              <a:rPr sz="2000" dirty="0">
                <a:solidFill>
                  <a:srgbClr val="0F2044"/>
                </a:solidFill>
                <a:latin typeface="Arial MT"/>
                <a:cs typeface="Arial MT"/>
              </a:rPr>
              <a:t>to</a:t>
            </a:r>
            <a:r>
              <a:rPr sz="2000" spc="-50" dirty="0">
                <a:solidFill>
                  <a:srgbClr val="0F2044"/>
                </a:solidFill>
                <a:latin typeface="Arial MT"/>
                <a:cs typeface="Arial MT"/>
              </a:rPr>
              <a:t> </a:t>
            </a:r>
            <a:r>
              <a:rPr sz="2000" spc="-10" dirty="0">
                <a:solidFill>
                  <a:srgbClr val="0F2044"/>
                </a:solidFill>
                <a:latin typeface="Arial MT"/>
                <a:cs typeface="Arial MT"/>
              </a:rPr>
              <a:t>machine </a:t>
            </a:r>
            <a:r>
              <a:rPr sz="2000" dirty="0">
                <a:solidFill>
                  <a:srgbClr val="0F2044"/>
                </a:solidFill>
                <a:latin typeface="Arial MT"/>
                <a:cs typeface="Arial MT"/>
              </a:rPr>
              <a:t>code</a:t>
            </a:r>
            <a:r>
              <a:rPr sz="2000" spc="-65" dirty="0">
                <a:solidFill>
                  <a:srgbClr val="0F2044"/>
                </a:solidFill>
                <a:latin typeface="Arial MT"/>
                <a:cs typeface="Arial MT"/>
              </a:rPr>
              <a:t> </a:t>
            </a:r>
            <a:r>
              <a:rPr sz="2000" dirty="0">
                <a:solidFill>
                  <a:srgbClr val="0F2044"/>
                </a:solidFill>
                <a:latin typeface="Arial MT"/>
                <a:cs typeface="Arial MT"/>
              </a:rPr>
              <a:t>and</a:t>
            </a:r>
            <a:r>
              <a:rPr sz="2000" spc="-60" dirty="0">
                <a:solidFill>
                  <a:srgbClr val="0F2044"/>
                </a:solidFill>
                <a:latin typeface="Arial MT"/>
                <a:cs typeface="Arial MT"/>
              </a:rPr>
              <a:t> </a:t>
            </a:r>
            <a:r>
              <a:rPr sz="2000" dirty="0">
                <a:solidFill>
                  <a:srgbClr val="0F2044"/>
                </a:solidFill>
                <a:latin typeface="Arial MT"/>
                <a:cs typeface="Arial MT"/>
              </a:rPr>
              <a:t>provide</a:t>
            </a:r>
            <a:r>
              <a:rPr sz="2000" spc="-60" dirty="0">
                <a:solidFill>
                  <a:srgbClr val="0F2044"/>
                </a:solidFill>
                <a:latin typeface="Arial MT"/>
                <a:cs typeface="Arial MT"/>
              </a:rPr>
              <a:t> </a:t>
            </a:r>
            <a:r>
              <a:rPr sz="2000" dirty="0">
                <a:solidFill>
                  <a:srgbClr val="0F2044"/>
                </a:solidFill>
                <a:latin typeface="Arial MT"/>
                <a:cs typeface="Arial MT"/>
              </a:rPr>
              <a:t>less</a:t>
            </a:r>
            <a:r>
              <a:rPr sz="2000" spc="-60" dirty="0">
                <a:solidFill>
                  <a:srgbClr val="0F2044"/>
                </a:solidFill>
                <a:latin typeface="Arial MT"/>
                <a:cs typeface="Arial MT"/>
              </a:rPr>
              <a:t> </a:t>
            </a:r>
            <a:r>
              <a:rPr sz="2000" spc="-10" dirty="0">
                <a:solidFill>
                  <a:srgbClr val="0F2044"/>
                </a:solidFill>
                <a:latin typeface="Arial MT"/>
                <a:cs typeface="Arial MT"/>
              </a:rPr>
              <a:t>abstraction.</a:t>
            </a:r>
            <a:endParaRPr lang="en-US" sz="2000" spc="-10" dirty="0">
              <a:solidFill>
                <a:srgbClr val="0F2044"/>
              </a:solidFill>
              <a:latin typeface="Arial MT"/>
              <a:cs typeface="Arial MT"/>
            </a:endParaRPr>
          </a:p>
          <a:p>
            <a:pPr marL="12700" marR="5080"/>
            <a:r>
              <a:rPr lang="en-US" sz="2000" spc="-20" dirty="0">
                <a:solidFill>
                  <a:srgbClr val="0F2044"/>
                </a:solidFill>
                <a:latin typeface="Arial MT"/>
                <a:cs typeface="Arial MT"/>
              </a:rPr>
              <a:t>High-</a:t>
            </a:r>
            <a:r>
              <a:rPr lang="en-US" sz="2000" dirty="0">
                <a:solidFill>
                  <a:srgbClr val="0F2044"/>
                </a:solidFill>
                <a:latin typeface="Arial MT"/>
                <a:cs typeface="Arial MT"/>
              </a:rPr>
              <a:t>level</a:t>
            </a:r>
            <a:r>
              <a:rPr lang="en-US" sz="2000" spc="-60" dirty="0">
                <a:solidFill>
                  <a:srgbClr val="0F2044"/>
                </a:solidFill>
                <a:latin typeface="Arial MT"/>
                <a:cs typeface="Arial MT"/>
              </a:rPr>
              <a:t> </a:t>
            </a:r>
            <a:r>
              <a:rPr lang="en-US" sz="2000" dirty="0">
                <a:solidFill>
                  <a:srgbClr val="0F2044"/>
                </a:solidFill>
                <a:latin typeface="Arial MT"/>
                <a:cs typeface="Arial MT"/>
              </a:rPr>
              <a:t>languages</a:t>
            </a:r>
            <a:r>
              <a:rPr lang="en-US" sz="2000" spc="-60" dirty="0">
                <a:solidFill>
                  <a:srgbClr val="0F2044"/>
                </a:solidFill>
                <a:latin typeface="Arial MT"/>
                <a:cs typeface="Arial MT"/>
              </a:rPr>
              <a:t> </a:t>
            </a:r>
            <a:r>
              <a:rPr lang="en-US" sz="2000" dirty="0">
                <a:solidFill>
                  <a:srgbClr val="0F2044"/>
                </a:solidFill>
                <a:latin typeface="Arial MT"/>
                <a:cs typeface="Arial MT"/>
              </a:rPr>
              <a:t>provide</a:t>
            </a:r>
            <a:r>
              <a:rPr lang="en-US" sz="2000" spc="-60" dirty="0">
                <a:solidFill>
                  <a:srgbClr val="0F2044"/>
                </a:solidFill>
                <a:latin typeface="Arial MT"/>
                <a:cs typeface="Arial MT"/>
              </a:rPr>
              <a:t> </a:t>
            </a:r>
            <a:r>
              <a:rPr lang="en-US" sz="2000" dirty="0">
                <a:solidFill>
                  <a:srgbClr val="0F2044"/>
                </a:solidFill>
                <a:latin typeface="Arial MT"/>
                <a:cs typeface="Arial MT"/>
              </a:rPr>
              <a:t>a</a:t>
            </a:r>
            <a:r>
              <a:rPr lang="en-US" sz="2000" spc="-60" dirty="0">
                <a:solidFill>
                  <a:srgbClr val="0F2044"/>
                </a:solidFill>
                <a:latin typeface="Arial MT"/>
                <a:cs typeface="Arial MT"/>
              </a:rPr>
              <a:t> </a:t>
            </a:r>
            <a:r>
              <a:rPr lang="en-US" sz="2000" dirty="0">
                <a:solidFill>
                  <a:srgbClr val="0F2044"/>
                </a:solidFill>
                <a:latin typeface="Arial MT"/>
                <a:cs typeface="Arial MT"/>
              </a:rPr>
              <a:t>higher</a:t>
            </a:r>
            <a:r>
              <a:rPr lang="en-US" sz="2000" spc="-60" dirty="0">
                <a:solidFill>
                  <a:srgbClr val="0F2044"/>
                </a:solidFill>
                <a:latin typeface="Arial MT"/>
                <a:cs typeface="Arial MT"/>
              </a:rPr>
              <a:t> </a:t>
            </a:r>
            <a:r>
              <a:rPr lang="en-US" sz="2000" spc="-10" dirty="0">
                <a:solidFill>
                  <a:srgbClr val="0F2044"/>
                </a:solidFill>
                <a:latin typeface="Arial MT"/>
                <a:cs typeface="Arial MT"/>
              </a:rPr>
              <a:t>level </a:t>
            </a:r>
            <a:r>
              <a:rPr lang="en-US" sz="2000" dirty="0">
                <a:solidFill>
                  <a:srgbClr val="0F2044"/>
                </a:solidFill>
                <a:latin typeface="Arial MT"/>
                <a:cs typeface="Arial MT"/>
              </a:rPr>
              <a:t>of</a:t>
            </a:r>
            <a:r>
              <a:rPr lang="en-US" sz="2000" spc="-45" dirty="0">
                <a:solidFill>
                  <a:srgbClr val="0F2044"/>
                </a:solidFill>
                <a:latin typeface="Arial MT"/>
                <a:cs typeface="Arial MT"/>
              </a:rPr>
              <a:t> </a:t>
            </a:r>
            <a:r>
              <a:rPr lang="en-US" sz="2000" spc="-10" dirty="0">
                <a:solidFill>
                  <a:srgbClr val="0F2044"/>
                </a:solidFill>
                <a:latin typeface="Arial MT"/>
                <a:cs typeface="Arial MT"/>
              </a:rPr>
              <a:t>abstraction</a:t>
            </a:r>
            <a:r>
              <a:rPr lang="en-US" sz="2000" spc="-40" dirty="0">
                <a:solidFill>
                  <a:srgbClr val="0F2044"/>
                </a:solidFill>
                <a:latin typeface="Arial MT"/>
                <a:cs typeface="Arial MT"/>
              </a:rPr>
              <a:t> </a:t>
            </a:r>
            <a:r>
              <a:rPr lang="en-US" sz="2000" dirty="0">
                <a:solidFill>
                  <a:srgbClr val="0F2044"/>
                </a:solidFill>
                <a:latin typeface="Arial MT"/>
                <a:cs typeface="Arial MT"/>
              </a:rPr>
              <a:t>and</a:t>
            </a:r>
            <a:r>
              <a:rPr lang="en-US" sz="2000" spc="-45" dirty="0">
                <a:solidFill>
                  <a:srgbClr val="0F2044"/>
                </a:solidFill>
                <a:latin typeface="Arial MT"/>
                <a:cs typeface="Arial MT"/>
              </a:rPr>
              <a:t> </a:t>
            </a:r>
            <a:r>
              <a:rPr lang="en-US" sz="2000" dirty="0">
                <a:solidFill>
                  <a:srgbClr val="0F2044"/>
                </a:solidFill>
                <a:latin typeface="Arial MT"/>
                <a:cs typeface="Arial MT"/>
              </a:rPr>
              <a:t>are</a:t>
            </a:r>
            <a:r>
              <a:rPr lang="en-US" sz="2000" spc="-40" dirty="0">
                <a:solidFill>
                  <a:srgbClr val="0F2044"/>
                </a:solidFill>
                <a:latin typeface="Arial MT"/>
                <a:cs typeface="Arial MT"/>
              </a:rPr>
              <a:t> </a:t>
            </a:r>
            <a:r>
              <a:rPr lang="en-US" sz="2000" dirty="0">
                <a:solidFill>
                  <a:srgbClr val="0F2044"/>
                </a:solidFill>
                <a:latin typeface="Arial MT"/>
                <a:cs typeface="Arial MT"/>
              </a:rPr>
              <a:t>more</a:t>
            </a:r>
            <a:r>
              <a:rPr lang="en-US" sz="2000" spc="-45" dirty="0">
                <a:solidFill>
                  <a:srgbClr val="0F2044"/>
                </a:solidFill>
                <a:latin typeface="Arial MT"/>
                <a:cs typeface="Arial MT"/>
              </a:rPr>
              <a:t> </a:t>
            </a:r>
            <a:r>
              <a:rPr lang="en-US" sz="2000" spc="-10" dirty="0">
                <a:solidFill>
                  <a:srgbClr val="0F2044"/>
                </a:solidFill>
                <a:latin typeface="Arial MT"/>
                <a:cs typeface="Arial MT"/>
              </a:rPr>
              <a:t>user-friendly, </a:t>
            </a:r>
            <a:r>
              <a:rPr lang="en-US" sz="2000" dirty="0">
                <a:solidFill>
                  <a:srgbClr val="0F2044"/>
                </a:solidFill>
                <a:latin typeface="Arial MT"/>
                <a:cs typeface="Arial MT"/>
              </a:rPr>
              <a:t>while</a:t>
            </a:r>
            <a:r>
              <a:rPr lang="en-US" sz="2000" spc="-75" dirty="0">
                <a:solidFill>
                  <a:srgbClr val="0F2044"/>
                </a:solidFill>
                <a:latin typeface="Arial MT"/>
                <a:cs typeface="Arial MT"/>
              </a:rPr>
              <a:t> </a:t>
            </a:r>
            <a:r>
              <a:rPr lang="en-US" sz="2000" spc="-20" dirty="0">
                <a:solidFill>
                  <a:srgbClr val="0F2044"/>
                </a:solidFill>
                <a:latin typeface="Arial MT"/>
                <a:cs typeface="Arial MT"/>
              </a:rPr>
              <a:t>low-</a:t>
            </a:r>
            <a:r>
              <a:rPr lang="en-US" sz="2000" dirty="0">
                <a:solidFill>
                  <a:srgbClr val="0F2044"/>
                </a:solidFill>
                <a:latin typeface="Arial MT"/>
                <a:cs typeface="Arial MT"/>
              </a:rPr>
              <a:t>level</a:t>
            </a:r>
            <a:r>
              <a:rPr lang="en-US" sz="2000" spc="-70" dirty="0">
                <a:solidFill>
                  <a:srgbClr val="0F2044"/>
                </a:solidFill>
                <a:latin typeface="Arial MT"/>
                <a:cs typeface="Arial MT"/>
              </a:rPr>
              <a:t> </a:t>
            </a:r>
            <a:r>
              <a:rPr lang="en-US" sz="2000" dirty="0">
                <a:solidFill>
                  <a:srgbClr val="0F2044"/>
                </a:solidFill>
                <a:latin typeface="Arial MT"/>
                <a:cs typeface="Arial MT"/>
              </a:rPr>
              <a:t>languages</a:t>
            </a:r>
            <a:r>
              <a:rPr lang="en-US" sz="2000" spc="-75" dirty="0">
                <a:solidFill>
                  <a:srgbClr val="0F2044"/>
                </a:solidFill>
                <a:latin typeface="Arial MT"/>
                <a:cs typeface="Arial MT"/>
              </a:rPr>
              <a:t> </a:t>
            </a:r>
            <a:r>
              <a:rPr lang="en-US" sz="2000" dirty="0">
                <a:solidFill>
                  <a:srgbClr val="0F2044"/>
                </a:solidFill>
                <a:latin typeface="Arial MT"/>
                <a:cs typeface="Arial MT"/>
              </a:rPr>
              <a:t>offer</a:t>
            </a:r>
            <a:r>
              <a:rPr lang="en-US" sz="2000" spc="-70" dirty="0">
                <a:solidFill>
                  <a:srgbClr val="0F2044"/>
                </a:solidFill>
                <a:latin typeface="Arial MT"/>
                <a:cs typeface="Arial MT"/>
              </a:rPr>
              <a:t> </a:t>
            </a:r>
            <a:r>
              <a:rPr lang="en-US" sz="2000" spc="-20" dirty="0">
                <a:solidFill>
                  <a:srgbClr val="0F2044"/>
                </a:solidFill>
                <a:latin typeface="Arial MT"/>
                <a:cs typeface="Arial MT"/>
              </a:rPr>
              <a:t>more </a:t>
            </a:r>
            <a:r>
              <a:rPr lang="en-US" sz="2000" dirty="0">
                <a:solidFill>
                  <a:srgbClr val="0F2044"/>
                </a:solidFill>
                <a:latin typeface="Arial MT"/>
                <a:cs typeface="Arial MT"/>
              </a:rPr>
              <a:t>control</a:t>
            </a:r>
            <a:r>
              <a:rPr lang="en-US" sz="2000" spc="-60" dirty="0">
                <a:solidFill>
                  <a:srgbClr val="0F2044"/>
                </a:solidFill>
                <a:latin typeface="Arial MT"/>
                <a:cs typeface="Arial MT"/>
              </a:rPr>
              <a:t> </a:t>
            </a:r>
            <a:r>
              <a:rPr lang="en-US" sz="2000" dirty="0">
                <a:solidFill>
                  <a:srgbClr val="0F2044"/>
                </a:solidFill>
                <a:latin typeface="Arial MT"/>
                <a:cs typeface="Arial MT"/>
              </a:rPr>
              <a:t>over</a:t>
            </a:r>
            <a:r>
              <a:rPr lang="en-US" sz="2000" spc="-60" dirty="0">
                <a:solidFill>
                  <a:srgbClr val="0F2044"/>
                </a:solidFill>
                <a:latin typeface="Arial MT"/>
                <a:cs typeface="Arial MT"/>
              </a:rPr>
              <a:t> </a:t>
            </a:r>
            <a:r>
              <a:rPr lang="en-US" sz="2000" dirty="0">
                <a:solidFill>
                  <a:srgbClr val="0F2044"/>
                </a:solidFill>
                <a:latin typeface="Arial MT"/>
                <a:cs typeface="Arial MT"/>
              </a:rPr>
              <a:t>hardware</a:t>
            </a:r>
            <a:r>
              <a:rPr lang="en-US" sz="2000" spc="-60" dirty="0">
                <a:solidFill>
                  <a:srgbClr val="0F2044"/>
                </a:solidFill>
                <a:latin typeface="Arial MT"/>
                <a:cs typeface="Arial MT"/>
              </a:rPr>
              <a:t> </a:t>
            </a:r>
            <a:r>
              <a:rPr lang="en-US" sz="2000" dirty="0">
                <a:solidFill>
                  <a:srgbClr val="0F2044"/>
                </a:solidFill>
                <a:latin typeface="Arial MT"/>
                <a:cs typeface="Arial MT"/>
              </a:rPr>
              <a:t>but</a:t>
            </a:r>
            <a:r>
              <a:rPr lang="en-US" sz="2000" spc="-60" dirty="0">
                <a:solidFill>
                  <a:srgbClr val="0F2044"/>
                </a:solidFill>
                <a:latin typeface="Arial MT"/>
                <a:cs typeface="Arial MT"/>
              </a:rPr>
              <a:t> </a:t>
            </a:r>
            <a:r>
              <a:rPr lang="en-US" sz="2000" dirty="0">
                <a:solidFill>
                  <a:srgbClr val="0F2044"/>
                </a:solidFill>
                <a:latin typeface="Arial MT"/>
                <a:cs typeface="Arial MT"/>
              </a:rPr>
              <a:t>at</a:t>
            </a:r>
            <a:r>
              <a:rPr lang="en-US" sz="2000" spc="-60" dirty="0">
                <a:solidFill>
                  <a:srgbClr val="0F2044"/>
                </a:solidFill>
                <a:latin typeface="Arial MT"/>
                <a:cs typeface="Arial MT"/>
              </a:rPr>
              <a:t> </a:t>
            </a:r>
            <a:r>
              <a:rPr lang="en-US" sz="2000" dirty="0">
                <a:solidFill>
                  <a:srgbClr val="0F2044"/>
                </a:solidFill>
                <a:latin typeface="Arial MT"/>
                <a:cs typeface="Arial MT"/>
              </a:rPr>
              <a:t>the</a:t>
            </a:r>
            <a:r>
              <a:rPr lang="en-US" sz="2000" spc="-60" dirty="0">
                <a:solidFill>
                  <a:srgbClr val="0F2044"/>
                </a:solidFill>
                <a:latin typeface="Arial MT"/>
                <a:cs typeface="Arial MT"/>
              </a:rPr>
              <a:t> </a:t>
            </a:r>
            <a:r>
              <a:rPr lang="en-US" sz="2000" dirty="0">
                <a:solidFill>
                  <a:srgbClr val="0F2044"/>
                </a:solidFill>
                <a:latin typeface="Arial MT"/>
                <a:cs typeface="Arial MT"/>
              </a:rPr>
              <a:t>cost</a:t>
            </a:r>
            <a:r>
              <a:rPr lang="en-US" sz="2000" spc="-60" dirty="0">
                <a:solidFill>
                  <a:srgbClr val="0F2044"/>
                </a:solidFill>
                <a:latin typeface="Arial MT"/>
                <a:cs typeface="Arial MT"/>
              </a:rPr>
              <a:t> </a:t>
            </a:r>
            <a:r>
              <a:rPr lang="en-US" sz="2000" spc="-25" dirty="0">
                <a:solidFill>
                  <a:srgbClr val="0F2044"/>
                </a:solidFill>
                <a:latin typeface="Arial MT"/>
                <a:cs typeface="Arial MT"/>
              </a:rPr>
              <a:t>of </a:t>
            </a:r>
            <a:r>
              <a:rPr lang="en-US" sz="2000" dirty="0">
                <a:solidFill>
                  <a:srgbClr val="0F2044"/>
                </a:solidFill>
                <a:latin typeface="Arial MT"/>
                <a:cs typeface="Arial MT"/>
              </a:rPr>
              <a:t>increased</a:t>
            </a:r>
            <a:r>
              <a:rPr lang="en-US" sz="2000" spc="-90" dirty="0">
                <a:solidFill>
                  <a:srgbClr val="0F2044"/>
                </a:solidFill>
                <a:latin typeface="Arial MT"/>
                <a:cs typeface="Arial MT"/>
              </a:rPr>
              <a:t> </a:t>
            </a:r>
            <a:r>
              <a:rPr lang="en-US" sz="2000" dirty="0">
                <a:solidFill>
                  <a:srgbClr val="0F2044"/>
                </a:solidFill>
                <a:latin typeface="Arial MT"/>
                <a:cs typeface="Arial MT"/>
              </a:rPr>
              <a:t>complexity</a:t>
            </a:r>
            <a:r>
              <a:rPr lang="en-US" sz="2000" spc="-90" dirty="0">
                <a:solidFill>
                  <a:srgbClr val="0F2044"/>
                </a:solidFill>
                <a:latin typeface="Arial MT"/>
                <a:cs typeface="Arial MT"/>
              </a:rPr>
              <a:t> </a:t>
            </a:r>
            <a:r>
              <a:rPr lang="en-US" sz="2000" dirty="0">
                <a:solidFill>
                  <a:srgbClr val="0F2044"/>
                </a:solidFill>
                <a:latin typeface="Arial MT"/>
                <a:cs typeface="Arial MT"/>
              </a:rPr>
              <a:t>and</a:t>
            </a:r>
            <a:r>
              <a:rPr lang="en-US" sz="2000" spc="-90" dirty="0">
                <a:solidFill>
                  <a:srgbClr val="0F2044"/>
                </a:solidFill>
                <a:latin typeface="Arial MT"/>
                <a:cs typeface="Arial MT"/>
              </a:rPr>
              <a:t> </a:t>
            </a:r>
            <a:r>
              <a:rPr lang="en-US" sz="2000" spc="-10" dirty="0">
                <a:solidFill>
                  <a:srgbClr val="0F2044"/>
                </a:solidFill>
                <a:latin typeface="Arial MT"/>
                <a:cs typeface="Arial MT"/>
              </a:rPr>
              <a:t>reduced productivity.</a:t>
            </a:r>
            <a:endParaRPr lang="en-US" sz="2000" dirty="0">
              <a:latin typeface="Arial MT"/>
              <a:cs typeface="Arial MT"/>
            </a:endParaRPr>
          </a:p>
        </p:txBody>
      </p:sp>
      <p:grpSp>
        <p:nvGrpSpPr>
          <p:cNvPr id="2" name="object 2" descr="Programming Language Hierarchy&#10;A vertical diagram ranking programming languages from High-level to Low-level. High-level languages like SQL, Java, and Fortran are described as &quot;Close to problem&quot; and &quot;System independent.&quot; Low-level options like Assembler and Machine code are &quot;Close to system.&quot; C/C++ is positioned in the middle, bridging both levels."/>
          <p:cNvGrpSpPr/>
          <p:nvPr/>
        </p:nvGrpSpPr>
        <p:grpSpPr>
          <a:xfrm>
            <a:off x="5393137" y="2110812"/>
            <a:ext cx="6582409" cy="3766820"/>
            <a:chOff x="5393137" y="2110812"/>
            <a:chExt cx="6582409" cy="3766820"/>
          </a:xfrm>
        </p:grpSpPr>
        <p:pic>
          <p:nvPicPr>
            <p:cNvPr id="3" name="object 3" descr="Programming Language Hierarchy&#10;A vertical diagram ranking programming languages from High-level to Low-level. High-level languages like SQL, Java, and Fortran are described as &quot;Close to problem&quot; and &quot;System independent.&quot; Low-level options like Assembler and Machine code are &quot;Close to system.&quot; C/C++ is positioned in the middle, bridging both levels."/>
            <p:cNvPicPr/>
            <p:nvPr/>
          </p:nvPicPr>
          <p:blipFill>
            <a:blip r:embed="rId3" cstate="print"/>
            <a:stretch>
              <a:fillRect/>
            </a:stretch>
          </p:blipFill>
          <p:spPr>
            <a:xfrm>
              <a:off x="5471996" y="2115575"/>
              <a:ext cx="6216710" cy="3749265"/>
            </a:xfrm>
            <a:prstGeom prst="rect">
              <a:avLst/>
            </a:prstGeom>
          </p:spPr>
        </p:pic>
        <p:sp>
          <p:nvSpPr>
            <p:cNvPr id="4" name="object 4">
              <a:extLst>
                <a:ext uri="{C183D7F6-B498-43B3-948B-1728B52AA6E4}">
                  <adec:decorative xmlns:adec="http://schemas.microsoft.com/office/drawing/2017/decorative" val="1"/>
                </a:ext>
              </a:extLst>
            </p:cNvPr>
            <p:cNvSpPr/>
            <p:nvPr/>
          </p:nvSpPr>
          <p:spPr>
            <a:xfrm>
              <a:off x="5393137" y="2110812"/>
              <a:ext cx="6582409" cy="3766820"/>
            </a:xfrm>
            <a:custGeom>
              <a:avLst/>
              <a:gdLst/>
              <a:ahLst/>
              <a:cxnLst/>
              <a:rect l="l" t="t" r="r" b="b"/>
              <a:pathLst>
                <a:path w="6582409" h="3766820">
                  <a:moveTo>
                    <a:pt x="0" y="0"/>
                  </a:moveTo>
                  <a:lnTo>
                    <a:pt x="6581899" y="0"/>
                  </a:lnTo>
                  <a:lnTo>
                    <a:pt x="6581899" y="3766199"/>
                  </a:lnTo>
                  <a:lnTo>
                    <a:pt x="0" y="3766199"/>
                  </a:lnTo>
                  <a:lnTo>
                    <a:pt x="0" y="0"/>
                  </a:lnTo>
                  <a:close/>
                </a:path>
              </a:pathLst>
            </a:custGeom>
            <a:ln w="9524">
              <a:solidFill>
                <a:srgbClr val="000000"/>
              </a:solidFill>
            </a:ln>
          </p:spPr>
          <p:txBody>
            <a:bodyPr wrap="square" lIns="0" tIns="0" rIns="0" bIns="0" rtlCol="0"/>
            <a:lstStyle/>
            <a:p>
              <a:endParaRPr/>
            </a:p>
          </p:txBody>
        </p:sp>
      </p:grpSp>
      <p:sp>
        <p:nvSpPr>
          <p:cNvPr id="5" name="object 5">
            <a:extLst>
              <a:ext uri="{C183D7F6-B498-43B3-948B-1728B52AA6E4}">
                <adec:decorative xmlns:adec="http://schemas.microsoft.com/office/drawing/2017/decorative" val="1"/>
              </a:ext>
            </a:extLst>
          </p:cNvPr>
          <p:cNvSpPr txBox="1"/>
          <p:nvPr/>
        </p:nvSpPr>
        <p:spPr>
          <a:xfrm>
            <a:off x="7130551" y="5934573"/>
            <a:ext cx="2374900" cy="177800"/>
          </a:xfrm>
          <a:prstGeom prst="rect">
            <a:avLst/>
          </a:prstGeom>
        </p:spPr>
        <p:txBody>
          <a:bodyPr vert="horz" wrap="square" lIns="0" tIns="12700" rIns="0" bIns="0" rtlCol="0">
            <a:spAutoFit/>
          </a:bodyPr>
          <a:lstStyle/>
          <a:p>
            <a:pPr marL="12700">
              <a:lnSpc>
                <a:spcPct val="100000"/>
              </a:lnSpc>
              <a:spcBef>
                <a:spcPts val="100"/>
              </a:spcBef>
            </a:pPr>
            <a:r>
              <a:rPr sz="1000" dirty="0">
                <a:latin typeface="Arial MT"/>
                <a:cs typeface="Arial MT"/>
              </a:rPr>
              <a:t>Image</a:t>
            </a:r>
            <a:r>
              <a:rPr sz="1000" spc="-25" dirty="0">
                <a:latin typeface="Arial MT"/>
                <a:cs typeface="Arial MT"/>
              </a:rPr>
              <a:t> </a:t>
            </a:r>
            <a:r>
              <a:rPr sz="1000" dirty="0">
                <a:latin typeface="Arial MT"/>
                <a:cs typeface="Arial MT"/>
              </a:rPr>
              <a:t>credit</a:t>
            </a:r>
            <a:r>
              <a:rPr sz="1000" spc="-20" dirty="0">
                <a:latin typeface="Arial MT"/>
                <a:cs typeface="Arial MT"/>
              </a:rPr>
              <a:t> </a:t>
            </a:r>
            <a:r>
              <a:rPr sz="1000" dirty="0">
                <a:latin typeface="Arial MT"/>
                <a:cs typeface="Arial MT"/>
              </a:rPr>
              <a:t>-</a:t>
            </a:r>
            <a:r>
              <a:rPr sz="1000" spc="-25" dirty="0">
                <a:latin typeface="Arial MT"/>
                <a:cs typeface="Arial MT"/>
              </a:rPr>
              <a:t> </a:t>
            </a:r>
            <a:r>
              <a:rPr sz="1000" spc="-10" dirty="0">
                <a:latin typeface="Arial MT"/>
                <a:cs typeface="Arial MT"/>
              </a:rPr>
              <a:t>https://icarus.cs.weber.edu/</a:t>
            </a:r>
            <a:endParaRPr sz="1000" dirty="0">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FE669E25-972E-6596-9FBC-92CBA4221029}"/>
            </a:ext>
          </a:extLst>
        </p:cNvPr>
        <p:cNvGrpSpPr/>
        <p:nvPr/>
      </p:nvGrpSpPr>
      <p:grpSpPr>
        <a:xfrm>
          <a:off x="0" y="0"/>
          <a:ext cx="0" cy="0"/>
          <a:chOff x="0" y="0"/>
          <a:chExt cx="0" cy="0"/>
        </a:xfrm>
      </p:grpSpPr>
      <p:sp>
        <p:nvSpPr>
          <p:cNvPr id="113" name="Google Shape;113;p18">
            <a:extLst>
              <a:ext uri="{FF2B5EF4-FFF2-40B4-BE49-F238E27FC236}">
                <a16:creationId xmlns:a16="http://schemas.microsoft.com/office/drawing/2014/main" id="{11B327AF-A956-707C-10EE-9EDD2EC8CA75}"/>
              </a:ext>
            </a:extLst>
          </p:cNvPr>
          <p:cNvSpPr txBox="1">
            <a:spLocks noGrp="1"/>
          </p:cNvSpPr>
          <p:nvPr>
            <p:ph type="title" idx="4294967295"/>
          </p:nvPr>
        </p:nvSpPr>
        <p:spPr>
          <a:xfrm>
            <a:off x="337350" y="1176316"/>
            <a:ext cx="9144000"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p>
            <a:pPr lvl="0">
              <a:buClr>
                <a:srgbClr val="000000"/>
              </a:buClr>
              <a:buSzTx/>
              <a:defRPr/>
            </a:pPr>
            <a:r>
              <a:rPr lang="en-US" sz="2800" dirty="0"/>
              <a:t>Setting</a:t>
            </a:r>
            <a:r>
              <a:rPr lang="en-US" sz="2800" spc="-65" dirty="0"/>
              <a:t> </a:t>
            </a:r>
            <a:r>
              <a:rPr lang="en-US" sz="2800" dirty="0"/>
              <a:t>up</a:t>
            </a:r>
            <a:r>
              <a:rPr lang="en-US" sz="2800" spc="-60" dirty="0"/>
              <a:t> </a:t>
            </a:r>
            <a:r>
              <a:rPr lang="en-US" sz="2800" dirty="0"/>
              <a:t>your</a:t>
            </a:r>
            <a:r>
              <a:rPr lang="en-US" sz="2800" spc="-60" dirty="0"/>
              <a:t> </a:t>
            </a:r>
            <a:r>
              <a:rPr lang="en-US" sz="2800" spc="-10" dirty="0"/>
              <a:t>programming</a:t>
            </a:r>
            <a:r>
              <a:rPr lang="en-US" sz="2800" spc="-60" dirty="0"/>
              <a:t> </a:t>
            </a:r>
            <a:r>
              <a:rPr lang="en-US" sz="2800" spc="-10" dirty="0"/>
              <a:t>environment (IDE)</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114" name="Google Shape;114;p18">
            <a:extLst>
              <a:ext uri="{FF2B5EF4-FFF2-40B4-BE49-F238E27FC236}">
                <a16:creationId xmlns:a16="http://schemas.microsoft.com/office/drawing/2014/main" id="{2C8CC7F0-592F-61E8-9C0E-F70AE8CDE2ED}"/>
              </a:ext>
            </a:extLst>
          </p:cNvPr>
          <p:cNvSpPr/>
          <p:nvPr/>
        </p:nvSpPr>
        <p:spPr>
          <a:xfrm>
            <a:off x="337350" y="2097589"/>
            <a:ext cx="4742651" cy="415500"/>
          </a:xfrm>
          <a:prstGeom prst="rect">
            <a:avLst/>
          </a:prstGeom>
          <a:solidFill>
            <a:srgbClr val="FFB71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Integrated Development Environment (IDE)</a:t>
            </a:r>
            <a:endParaRPr sz="1800" dirty="0"/>
          </a:p>
        </p:txBody>
      </p:sp>
      <p:sp>
        <p:nvSpPr>
          <p:cNvPr id="115" name="Google Shape;115;p18">
            <a:extLst>
              <a:ext uri="{FF2B5EF4-FFF2-40B4-BE49-F238E27FC236}">
                <a16:creationId xmlns:a16="http://schemas.microsoft.com/office/drawing/2014/main" id="{738BBFBF-E833-1CA2-9E9D-4A91D9CDD905}"/>
              </a:ext>
            </a:extLst>
          </p:cNvPr>
          <p:cNvSpPr txBox="1"/>
          <p:nvPr/>
        </p:nvSpPr>
        <p:spPr>
          <a:xfrm>
            <a:off x="457200" y="2822589"/>
            <a:ext cx="5037149" cy="3000791"/>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US" sz="2000" dirty="0">
                <a:solidFill>
                  <a:srgbClr val="0F2044"/>
                </a:solidFill>
              </a:rPr>
              <a:t>For CSC362, </a:t>
            </a:r>
          </a:p>
          <a:p>
            <a:pPr marL="0" lvl="0" indent="0" algn="l" rtl="0">
              <a:lnSpc>
                <a:spcPct val="120000"/>
              </a:lnSpc>
              <a:spcBef>
                <a:spcPts val="0"/>
              </a:spcBef>
              <a:spcAft>
                <a:spcPts val="0"/>
              </a:spcAft>
              <a:buNone/>
            </a:pPr>
            <a:r>
              <a:rPr lang="en-US" sz="2000" dirty="0">
                <a:solidFill>
                  <a:srgbClr val="0F2044"/>
                </a:solidFill>
              </a:rPr>
              <a:t>we will use </a:t>
            </a:r>
            <a:r>
              <a:rPr lang="en-US" sz="2000" dirty="0">
                <a:solidFill>
                  <a:srgbClr val="0F2044"/>
                </a:solidFill>
                <a:hlinkClick r:id="rId3"/>
              </a:rPr>
              <a:t>Microsoft Visual Studio Code</a:t>
            </a:r>
            <a:endParaRPr sz="2000" dirty="0">
              <a:solidFill>
                <a:srgbClr val="0F2044"/>
              </a:solidFill>
            </a:endParaRPr>
          </a:p>
          <a:p>
            <a:pPr marL="0" lvl="0" indent="0" algn="l" rtl="0">
              <a:lnSpc>
                <a:spcPct val="120000"/>
              </a:lnSpc>
              <a:spcBef>
                <a:spcPts val="0"/>
              </a:spcBef>
              <a:spcAft>
                <a:spcPts val="0"/>
              </a:spcAft>
              <a:buNone/>
            </a:pPr>
            <a:endParaRPr lang="en-US" sz="2000" dirty="0">
              <a:solidFill>
                <a:srgbClr val="0F2044"/>
              </a:solidFill>
            </a:endParaRPr>
          </a:p>
          <a:p>
            <a:pPr lvl="0">
              <a:lnSpc>
                <a:spcPct val="120000"/>
              </a:lnSpc>
              <a:spcAft>
                <a:spcPts val="600"/>
              </a:spcAft>
            </a:pPr>
            <a:r>
              <a:rPr lang="en-US" sz="2000" dirty="0">
                <a:solidFill>
                  <a:schemeClr val="dk2"/>
                </a:solidFill>
              </a:rPr>
              <a:t>Visual Studios Installation Tutorials:</a:t>
            </a:r>
          </a:p>
          <a:p>
            <a:pPr marL="457200" lvl="0" indent="-311150">
              <a:lnSpc>
                <a:spcPct val="120000"/>
              </a:lnSpc>
              <a:spcAft>
                <a:spcPts val="600"/>
              </a:spcAft>
              <a:buClr>
                <a:schemeClr val="dk2"/>
              </a:buClr>
              <a:buSzPts val="1300"/>
              <a:buChar char="●"/>
            </a:pPr>
            <a:r>
              <a:rPr lang="en-US" sz="2000" dirty="0">
                <a:solidFill>
                  <a:schemeClr val="dk2"/>
                </a:solidFill>
                <a:hlinkClick r:id="rId4"/>
              </a:rPr>
              <a:t>Windows</a:t>
            </a:r>
            <a:endParaRPr lang="en-US" sz="2000" dirty="0">
              <a:solidFill>
                <a:schemeClr val="dk2"/>
              </a:solidFill>
            </a:endParaRPr>
          </a:p>
          <a:p>
            <a:pPr marL="457200" lvl="0" indent="-311150">
              <a:lnSpc>
                <a:spcPct val="120000"/>
              </a:lnSpc>
              <a:spcAft>
                <a:spcPts val="600"/>
              </a:spcAft>
              <a:buClr>
                <a:schemeClr val="dk2"/>
              </a:buClr>
              <a:buSzPts val="1300"/>
              <a:buChar char="●"/>
            </a:pPr>
            <a:r>
              <a:rPr lang="en-US" sz="2000" dirty="0">
                <a:solidFill>
                  <a:schemeClr val="dk2"/>
                </a:solidFill>
                <a:hlinkClick r:id="rId5"/>
              </a:rPr>
              <a:t>Mac</a:t>
            </a:r>
            <a:endParaRPr lang="en-US" sz="2000" dirty="0">
              <a:solidFill>
                <a:schemeClr val="dk2"/>
              </a:solidFill>
            </a:endParaRPr>
          </a:p>
          <a:p>
            <a:pPr marL="457200" lvl="0" indent="-311150">
              <a:lnSpc>
                <a:spcPct val="120000"/>
              </a:lnSpc>
              <a:buClr>
                <a:schemeClr val="dk2"/>
              </a:buClr>
              <a:buSzPts val="1300"/>
              <a:buChar char="●"/>
            </a:pPr>
            <a:r>
              <a:rPr lang="en-US" sz="2000" dirty="0">
                <a:solidFill>
                  <a:schemeClr val="dk2"/>
                </a:solidFill>
                <a:hlinkClick r:id="rId6"/>
              </a:rPr>
              <a:t>Linux</a:t>
            </a:r>
            <a:endParaRPr lang="en-US" sz="2000" dirty="0">
              <a:solidFill>
                <a:schemeClr val="dk2"/>
              </a:solidFill>
            </a:endParaRPr>
          </a:p>
        </p:txBody>
      </p:sp>
      <p:pic>
        <p:nvPicPr>
          <p:cNvPr id="2" name="object 5">
            <a:extLst>
              <a:ext uri="{FF2B5EF4-FFF2-40B4-BE49-F238E27FC236}">
                <a16:creationId xmlns:a16="http://schemas.microsoft.com/office/drawing/2014/main" id="{C937A517-4825-1F1B-B371-D4ACC7978C85}"/>
              </a:ext>
              <a:ext uri="{C183D7F6-B498-43B3-948B-1728B52AA6E4}">
                <adec:decorative xmlns:adec="http://schemas.microsoft.com/office/drawing/2017/decorative" val="1"/>
              </a:ext>
            </a:extLst>
          </p:cNvPr>
          <p:cNvPicPr/>
          <p:nvPr/>
        </p:nvPicPr>
        <p:blipFill>
          <a:blip r:embed="rId7" cstate="print"/>
          <a:stretch>
            <a:fillRect/>
          </a:stretch>
        </p:blipFill>
        <p:spPr>
          <a:xfrm>
            <a:off x="6096000" y="2841313"/>
            <a:ext cx="5388149" cy="2828775"/>
          </a:xfrm>
          <a:prstGeom prst="rect">
            <a:avLst/>
          </a:prstGeom>
        </p:spPr>
      </p:pic>
    </p:spTree>
    <p:extLst>
      <p:ext uri="{BB962C8B-B14F-4D97-AF65-F5344CB8AC3E}">
        <p14:creationId xmlns:p14="http://schemas.microsoft.com/office/powerpoint/2010/main" val="44685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13;p18">
            <a:extLst>
              <a:ext uri="{FF2B5EF4-FFF2-40B4-BE49-F238E27FC236}">
                <a16:creationId xmlns:a16="http://schemas.microsoft.com/office/drawing/2014/main" id="{2FA04AA8-737F-B3AA-FF5C-128044AFBD74}"/>
              </a:ext>
            </a:extLst>
          </p:cNvPr>
          <p:cNvSpPr txBox="1">
            <a:spLocks noGrp="1"/>
          </p:cNvSpPr>
          <p:nvPr>
            <p:ph type="title" idx="4294967295"/>
          </p:nvPr>
        </p:nvSpPr>
        <p:spPr>
          <a:xfrm>
            <a:off x="337350" y="1176316"/>
            <a:ext cx="9144000"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Georgia"/>
              <a:buNone/>
              <a:tabLst/>
              <a:defRPr/>
            </a:pP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Setting</a:t>
            </a:r>
            <a:r>
              <a:rPr kumimoji="0" lang="en-US" sz="2800" b="0" i="0" u="none" strike="noStrike" kern="0" cap="none" spc="-65"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up</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your</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programming</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environment (Extensions)</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12" name="Google Shape;114;p18">
            <a:extLst>
              <a:ext uri="{FF2B5EF4-FFF2-40B4-BE49-F238E27FC236}">
                <a16:creationId xmlns:a16="http://schemas.microsoft.com/office/drawing/2014/main" id="{B46407D2-0E6F-AC53-011D-7FAFAE85812E}"/>
              </a:ext>
            </a:extLst>
          </p:cNvPr>
          <p:cNvSpPr/>
          <p:nvPr/>
        </p:nvSpPr>
        <p:spPr>
          <a:xfrm>
            <a:off x="337350" y="2097590"/>
            <a:ext cx="4742651" cy="415500"/>
          </a:xfrm>
          <a:prstGeom prst="rect">
            <a:avLst/>
          </a:prstGeom>
          <a:solidFill>
            <a:srgbClr val="FFB71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Integrated Development Environment (IDE)</a:t>
            </a:r>
            <a:endParaRPr sz="1800" dirty="0"/>
          </a:p>
        </p:txBody>
      </p:sp>
      <p:sp>
        <p:nvSpPr>
          <p:cNvPr id="4" name="object 4"/>
          <p:cNvSpPr txBox="1"/>
          <p:nvPr/>
        </p:nvSpPr>
        <p:spPr>
          <a:xfrm>
            <a:off x="498000" y="2685397"/>
            <a:ext cx="3425825" cy="330200"/>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F2044"/>
                </a:solidFill>
                <a:latin typeface="Arial MT"/>
                <a:cs typeface="Arial MT"/>
              </a:rPr>
              <a:t>Useful</a:t>
            </a:r>
            <a:r>
              <a:rPr sz="2000" spc="-65" dirty="0">
                <a:solidFill>
                  <a:srgbClr val="0F2044"/>
                </a:solidFill>
                <a:latin typeface="Arial MT"/>
                <a:cs typeface="Arial MT"/>
              </a:rPr>
              <a:t> </a:t>
            </a:r>
            <a:r>
              <a:rPr sz="2000" dirty="0">
                <a:solidFill>
                  <a:srgbClr val="0F2044"/>
                </a:solidFill>
                <a:latin typeface="Arial MT"/>
                <a:cs typeface="Arial MT"/>
              </a:rPr>
              <a:t>extensions</a:t>
            </a:r>
            <a:r>
              <a:rPr sz="2000" spc="-65" dirty="0">
                <a:solidFill>
                  <a:srgbClr val="0F2044"/>
                </a:solidFill>
                <a:latin typeface="Arial MT"/>
                <a:cs typeface="Arial MT"/>
              </a:rPr>
              <a:t> </a:t>
            </a:r>
            <a:r>
              <a:rPr sz="2000" dirty="0">
                <a:solidFill>
                  <a:srgbClr val="0F2044"/>
                </a:solidFill>
                <a:latin typeface="Arial MT"/>
                <a:cs typeface="Arial MT"/>
              </a:rPr>
              <a:t>for</a:t>
            </a:r>
            <a:r>
              <a:rPr sz="2000" spc="-65" dirty="0">
                <a:solidFill>
                  <a:srgbClr val="0F2044"/>
                </a:solidFill>
                <a:latin typeface="Arial MT"/>
                <a:cs typeface="Arial MT"/>
              </a:rPr>
              <a:t> </a:t>
            </a:r>
            <a:r>
              <a:rPr sz="2000" spc="-10" dirty="0">
                <a:solidFill>
                  <a:srgbClr val="0F2044"/>
                </a:solidFill>
                <a:latin typeface="Arial MT"/>
                <a:cs typeface="Arial MT"/>
              </a:rPr>
              <a:t>VScode:</a:t>
            </a:r>
            <a:endParaRPr sz="2000" dirty="0">
              <a:latin typeface="Arial MT"/>
              <a:cs typeface="Arial MT"/>
            </a:endParaRPr>
          </a:p>
        </p:txBody>
      </p:sp>
      <p:pic>
        <p:nvPicPr>
          <p:cNvPr id="5" name="object 5" descr="C/C++"/>
          <p:cNvPicPr/>
          <p:nvPr/>
        </p:nvPicPr>
        <p:blipFill>
          <a:blip r:embed="rId2" cstate="print"/>
          <a:stretch>
            <a:fillRect/>
          </a:stretch>
        </p:blipFill>
        <p:spPr>
          <a:xfrm>
            <a:off x="528125" y="3115133"/>
            <a:ext cx="3169617" cy="1052762"/>
          </a:xfrm>
          <a:prstGeom prst="rect">
            <a:avLst/>
          </a:prstGeom>
        </p:spPr>
      </p:pic>
      <p:pic>
        <p:nvPicPr>
          <p:cNvPr id="6" name="object 6" descr="Code Runner (.run)"/>
          <p:cNvPicPr/>
          <p:nvPr/>
        </p:nvPicPr>
        <p:blipFill>
          <a:blip r:embed="rId3" cstate="print"/>
          <a:stretch>
            <a:fillRect/>
          </a:stretch>
        </p:blipFill>
        <p:spPr>
          <a:xfrm>
            <a:off x="528125" y="4249057"/>
            <a:ext cx="5035701" cy="1167299"/>
          </a:xfrm>
          <a:prstGeom prst="rect">
            <a:avLst/>
          </a:prstGeom>
        </p:spPr>
      </p:pic>
      <p:pic>
        <p:nvPicPr>
          <p:cNvPr id="7" name="object 7" descr="Material Dark"/>
          <p:cNvPicPr/>
          <p:nvPr/>
        </p:nvPicPr>
        <p:blipFill>
          <a:blip r:embed="rId4" cstate="print"/>
          <a:stretch>
            <a:fillRect/>
          </a:stretch>
        </p:blipFill>
        <p:spPr>
          <a:xfrm>
            <a:off x="525425" y="5497508"/>
            <a:ext cx="3482803" cy="1052774"/>
          </a:xfrm>
          <a:prstGeom prst="rect">
            <a:avLst/>
          </a:prstGeom>
        </p:spPr>
      </p:pic>
      <p:pic>
        <p:nvPicPr>
          <p:cNvPr id="8" name="object 8" descr="Better Comments"/>
          <p:cNvPicPr/>
          <p:nvPr/>
        </p:nvPicPr>
        <p:blipFill>
          <a:blip r:embed="rId5" cstate="print"/>
          <a:stretch>
            <a:fillRect/>
          </a:stretch>
        </p:blipFill>
        <p:spPr>
          <a:xfrm>
            <a:off x="3858774" y="3115133"/>
            <a:ext cx="3683700" cy="1052774"/>
          </a:xfrm>
          <a:prstGeom prst="rect">
            <a:avLst/>
          </a:prstGeom>
        </p:spPr>
      </p:pic>
      <p:pic>
        <p:nvPicPr>
          <p:cNvPr id="9" name="object 9" descr="VS Code Icons"/>
          <p:cNvPicPr/>
          <p:nvPr/>
        </p:nvPicPr>
        <p:blipFill>
          <a:blip r:embed="rId6" cstate="print"/>
          <a:stretch>
            <a:fillRect/>
          </a:stretch>
        </p:blipFill>
        <p:spPr>
          <a:xfrm>
            <a:off x="5693775" y="4249057"/>
            <a:ext cx="4228224" cy="1250274"/>
          </a:xfrm>
          <a:prstGeom prst="rect">
            <a:avLst/>
          </a:prstGeom>
        </p:spPr>
      </p:pic>
      <p:pic>
        <p:nvPicPr>
          <p:cNvPr id="10" name="object 10" descr="GitHub Pull Requests"/>
          <p:cNvPicPr/>
          <p:nvPr/>
        </p:nvPicPr>
        <p:blipFill>
          <a:blip r:embed="rId7" cstate="print"/>
          <a:stretch>
            <a:fillRect/>
          </a:stretch>
        </p:blipFill>
        <p:spPr>
          <a:xfrm>
            <a:off x="4211900" y="5580478"/>
            <a:ext cx="4198359" cy="1052774"/>
          </a:xfrm>
          <a:prstGeom prst="rect">
            <a:avLst/>
          </a:prstGeom>
        </p:spPr>
      </p:pic>
      <p:pic>
        <p:nvPicPr>
          <p:cNvPr id="11" name="object 11" descr="GitLens"/>
          <p:cNvPicPr/>
          <p:nvPr/>
        </p:nvPicPr>
        <p:blipFill>
          <a:blip r:embed="rId8" cstate="print"/>
          <a:stretch>
            <a:fillRect/>
          </a:stretch>
        </p:blipFill>
        <p:spPr>
          <a:xfrm>
            <a:off x="7752625" y="3141545"/>
            <a:ext cx="3939149" cy="99994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13;p18">
            <a:extLst>
              <a:ext uri="{FF2B5EF4-FFF2-40B4-BE49-F238E27FC236}">
                <a16:creationId xmlns:a16="http://schemas.microsoft.com/office/drawing/2014/main" id="{27E0BB42-5F70-036E-00B4-F45CE9E41527}"/>
              </a:ext>
            </a:extLst>
          </p:cNvPr>
          <p:cNvSpPr txBox="1">
            <a:spLocks noGrp="1"/>
          </p:cNvSpPr>
          <p:nvPr>
            <p:ph type="title" idx="4294967295"/>
          </p:nvPr>
        </p:nvSpPr>
        <p:spPr>
          <a:xfrm>
            <a:off x="337350" y="1176316"/>
            <a:ext cx="9144000"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Georgia"/>
              <a:buNone/>
              <a:tabLst/>
              <a:defRPr/>
            </a:pP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Setting</a:t>
            </a:r>
            <a:r>
              <a:rPr kumimoji="0" lang="en-US" sz="2800" b="0" i="0" u="none" strike="noStrike" kern="0" cap="none" spc="-65"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up</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your</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programming</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environment (OS)</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7" name="Google Shape;114;p18">
            <a:extLst>
              <a:ext uri="{FF2B5EF4-FFF2-40B4-BE49-F238E27FC236}">
                <a16:creationId xmlns:a16="http://schemas.microsoft.com/office/drawing/2014/main" id="{29D24DC5-B2B0-C6E4-15C4-0240BBEF3C5F}"/>
              </a:ext>
            </a:extLst>
          </p:cNvPr>
          <p:cNvSpPr/>
          <p:nvPr/>
        </p:nvSpPr>
        <p:spPr>
          <a:xfrm>
            <a:off x="424974" y="2022604"/>
            <a:ext cx="4742651" cy="415500"/>
          </a:xfrm>
          <a:prstGeom prst="rect">
            <a:avLst/>
          </a:prstGeom>
          <a:solidFill>
            <a:srgbClr val="FFB71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686435">
              <a:spcBef>
                <a:spcPts val="140"/>
              </a:spcBef>
            </a:pPr>
            <a:r>
              <a:rPr lang="en-US" sz="1800" spc="-20" dirty="0">
                <a:latin typeface="Arial MT"/>
                <a:cs typeface="Arial MT"/>
              </a:rPr>
              <a:t>UNIX-</a:t>
            </a:r>
            <a:r>
              <a:rPr lang="en-US" sz="1800" dirty="0">
                <a:latin typeface="Arial MT"/>
                <a:cs typeface="Arial MT"/>
              </a:rPr>
              <a:t>like</a:t>
            </a:r>
            <a:r>
              <a:rPr lang="en-US" sz="1800" spc="-25" dirty="0">
                <a:latin typeface="Arial MT"/>
                <a:cs typeface="Arial MT"/>
              </a:rPr>
              <a:t> </a:t>
            </a:r>
            <a:r>
              <a:rPr lang="en-US" sz="1800" dirty="0">
                <a:latin typeface="Arial MT"/>
                <a:cs typeface="Arial MT"/>
              </a:rPr>
              <a:t>Operating</a:t>
            </a:r>
            <a:r>
              <a:rPr lang="en-US" sz="1800" spc="-25" dirty="0">
                <a:latin typeface="Arial MT"/>
                <a:cs typeface="Arial MT"/>
              </a:rPr>
              <a:t> </a:t>
            </a:r>
            <a:r>
              <a:rPr lang="en-US" sz="1800" spc="-10" dirty="0">
                <a:latin typeface="Arial MT"/>
                <a:cs typeface="Arial MT"/>
              </a:rPr>
              <a:t>Systems</a:t>
            </a:r>
            <a:endParaRPr lang="en-US" sz="1800" dirty="0">
              <a:latin typeface="Arial MT"/>
              <a:cs typeface="Arial MT"/>
            </a:endParaRPr>
          </a:p>
        </p:txBody>
      </p:sp>
      <p:sp>
        <p:nvSpPr>
          <p:cNvPr id="5" name="object 5"/>
          <p:cNvSpPr txBox="1"/>
          <p:nvPr/>
        </p:nvSpPr>
        <p:spPr>
          <a:xfrm>
            <a:off x="498000" y="2583528"/>
            <a:ext cx="6639559" cy="2439642"/>
          </a:xfrm>
          <a:prstGeom prst="rect">
            <a:avLst/>
          </a:prstGeom>
        </p:spPr>
        <p:txBody>
          <a:bodyPr vert="horz" wrap="square" lIns="0" tIns="12700" rIns="0" bIns="0" rtlCol="0">
            <a:spAutoFit/>
          </a:bodyPr>
          <a:lstStyle/>
          <a:p>
            <a:pPr marL="12700">
              <a:lnSpc>
                <a:spcPct val="110000"/>
              </a:lnSpc>
              <a:spcBef>
                <a:spcPts val="100"/>
              </a:spcBef>
            </a:pPr>
            <a:r>
              <a:rPr sz="1800" b="1" dirty="0">
                <a:solidFill>
                  <a:srgbClr val="0F2044"/>
                </a:solidFill>
                <a:latin typeface="Arial"/>
                <a:cs typeface="Arial"/>
              </a:rPr>
              <a:t>Why</a:t>
            </a:r>
            <a:r>
              <a:rPr sz="1800" b="1" spc="-35" dirty="0">
                <a:solidFill>
                  <a:srgbClr val="0F2044"/>
                </a:solidFill>
                <a:latin typeface="Arial"/>
                <a:cs typeface="Arial"/>
              </a:rPr>
              <a:t> </a:t>
            </a:r>
            <a:r>
              <a:rPr sz="1800" b="1" dirty="0">
                <a:solidFill>
                  <a:srgbClr val="0F2044"/>
                </a:solidFill>
                <a:latin typeface="Arial"/>
                <a:cs typeface="Arial"/>
              </a:rPr>
              <a:t>configure</a:t>
            </a:r>
            <a:r>
              <a:rPr sz="1800" b="1" spc="-30" dirty="0">
                <a:solidFill>
                  <a:srgbClr val="0F2044"/>
                </a:solidFill>
                <a:latin typeface="Arial"/>
                <a:cs typeface="Arial"/>
              </a:rPr>
              <a:t> </a:t>
            </a:r>
            <a:r>
              <a:rPr sz="1800" b="1" spc="-10" dirty="0">
                <a:solidFill>
                  <a:srgbClr val="0F2044"/>
                </a:solidFill>
                <a:latin typeface="Arial"/>
                <a:cs typeface="Arial"/>
              </a:rPr>
              <a:t>UNIX-</a:t>
            </a:r>
            <a:r>
              <a:rPr sz="1800" b="1" dirty="0">
                <a:solidFill>
                  <a:srgbClr val="0F2044"/>
                </a:solidFill>
                <a:latin typeface="Arial"/>
                <a:cs typeface="Arial"/>
              </a:rPr>
              <a:t>like</a:t>
            </a:r>
            <a:r>
              <a:rPr sz="1800" b="1" spc="-30" dirty="0">
                <a:solidFill>
                  <a:srgbClr val="0F2044"/>
                </a:solidFill>
                <a:latin typeface="Arial"/>
                <a:cs typeface="Arial"/>
              </a:rPr>
              <a:t> </a:t>
            </a:r>
            <a:r>
              <a:rPr sz="1800" b="1" spc="-10" dirty="0">
                <a:solidFill>
                  <a:srgbClr val="0F2044"/>
                </a:solidFill>
                <a:latin typeface="Arial"/>
                <a:cs typeface="Arial"/>
              </a:rPr>
              <a:t>Environment?</a:t>
            </a:r>
            <a:endParaRPr sz="1800" dirty="0">
              <a:latin typeface="Arial"/>
              <a:cs typeface="Arial"/>
            </a:endParaRPr>
          </a:p>
          <a:p>
            <a:pPr>
              <a:lnSpc>
                <a:spcPct val="110000"/>
              </a:lnSpc>
              <a:spcBef>
                <a:spcPts val="90"/>
              </a:spcBef>
            </a:pPr>
            <a:endParaRPr sz="1800" dirty="0">
              <a:latin typeface="Arial"/>
              <a:cs typeface="Arial"/>
            </a:endParaRPr>
          </a:p>
          <a:p>
            <a:pPr marL="469265" indent="-366395">
              <a:lnSpc>
                <a:spcPct val="110000"/>
              </a:lnSpc>
              <a:buChar char="●"/>
              <a:tabLst>
                <a:tab pos="469265" algn="l"/>
              </a:tabLst>
            </a:pPr>
            <a:r>
              <a:rPr sz="1800" dirty="0">
                <a:solidFill>
                  <a:srgbClr val="0F2044"/>
                </a:solidFill>
                <a:latin typeface="Arial MT"/>
                <a:cs typeface="Arial MT"/>
              </a:rPr>
              <a:t>Gain</a:t>
            </a:r>
            <a:r>
              <a:rPr sz="1800" spc="-15" dirty="0">
                <a:solidFill>
                  <a:srgbClr val="0F2044"/>
                </a:solidFill>
                <a:latin typeface="Arial MT"/>
                <a:cs typeface="Arial MT"/>
              </a:rPr>
              <a:t> </a:t>
            </a:r>
            <a:r>
              <a:rPr sz="1800" dirty="0">
                <a:solidFill>
                  <a:srgbClr val="0F2044"/>
                </a:solidFill>
                <a:latin typeface="Arial MT"/>
                <a:cs typeface="Arial MT"/>
              </a:rPr>
              <a:t>insight</a:t>
            </a:r>
            <a:r>
              <a:rPr sz="1800" spc="-15" dirty="0">
                <a:solidFill>
                  <a:srgbClr val="0F2044"/>
                </a:solidFill>
                <a:latin typeface="Arial MT"/>
                <a:cs typeface="Arial MT"/>
              </a:rPr>
              <a:t> </a:t>
            </a:r>
            <a:r>
              <a:rPr sz="1800" dirty="0">
                <a:solidFill>
                  <a:srgbClr val="0F2044"/>
                </a:solidFill>
                <a:latin typeface="Arial MT"/>
                <a:cs typeface="Arial MT"/>
              </a:rPr>
              <a:t>into</a:t>
            </a:r>
            <a:r>
              <a:rPr sz="1800" spc="-15" dirty="0">
                <a:solidFill>
                  <a:srgbClr val="0F2044"/>
                </a:solidFill>
                <a:latin typeface="Arial MT"/>
                <a:cs typeface="Arial MT"/>
              </a:rPr>
              <a:t> </a:t>
            </a:r>
            <a:r>
              <a:rPr sz="1800" spc="-10" dirty="0">
                <a:solidFill>
                  <a:srgbClr val="0F2044"/>
                </a:solidFill>
                <a:latin typeface="Arial MT"/>
                <a:cs typeface="Arial MT"/>
              </a:rPr>
              <a:t>system-</a:t>
            </a:r>
            <a:r>
              <a:rPr sz="1800" dirty="0">
                <a:solidFill>
                  <a:srgbClr val="0F2044"/>
                </a:solidFill>
                <a:latin typeface="Arial MT"/>
                <a:cs typeface="Arial MT"/>
              </a:rPr>
              <a:t>level</a:t>
            </a:r>
            <a:r>
              <a:rPr sz="1800" spc="-15" dirty="0">
                <a:solidFill>
                  <a:srgbClr val="0F2044"/>
                </a:solidFill>
                <a:latin typeface="Arial MT"/>
                <a:cs typeface="Arial MT"/>
              </a:rPr>
              <a:t> </a:t>
            </a:r>
            <a:r>
              <a:rPr sz="1800" dirty="0">
                <a:solidFill>
                  <a:srgbClr val="0F2044"/>
                </a:solidFill>
                <a:latin typeface="Arial MT"/>
                <a:cs typeface="Arial MT"/>
              </a:rPr>
              <a:t>operations</a:t>
            </a:r>
            <a:r>
              <a:rPr sz="1800" spc="-15" dirty="0">
                <a:solidFill>
                  <a:srgbClr val="0F2044"/>
                </a:solidFill>
                <a:latin typeface="Arial MT"/>
                <a:cs typeface="Arial MT"/>
              </a:rPr>
              <a:t> </a:t>
            </a:r>
            <a:r>
              <a:rPr sz="1800" dirty="0">
                <a:solidFill>
                  <a:srgbClr val="0F2044"/>
                </a:solidFill>
                <a:latin typeface="Arial MT"/>
                <a:cs typeface="Arial MT"/>
              </a:rPr>
              <a:t>and</a:t>
            </a:r>
            <a:r>
              <a:rPr sz="1800" spc="-10" dirty="0">
                <a:solidFill>
                  <a:srgbClr val="0F2044"/>
                </a:solidFill>
                <a:latin typeface="Arial MT"/>
                <a:cs typeface="Arial MT"/>
              </a:rPr>
              <a:t> processes.</a:t>
            </a:r>
            <a:endParaRPr sz="1800" dirty="0">
              <a:latin typeface="Arial MT"/>
              <a:cs typeface="Arial MT"/>
            </a:endParaRPr>
          </a:p>
          <a:p>
            <a:pPr marL="469265" indent="-366395">
              <a:lnSpc>
                <a:spcPct val="110000"/>
              </a:lnSpc>
              <a:buChar char="●"/>
              <a:tabLst>
                <a:tab pos="469265" algn="l"/>
              </a:tabLst>
            </a:pPr>
            <a:r>
              <a:rPr sz="1800" dirty="0">
                <a:solidFill>
                  <a:srgbClr val="0F2044"/>
                </a:solidFill>
                <a:latin typeface="Arial MT"/>
                <a:cs typeface="Arial MT"/>
              </a:rPr>
              <a:t>Enable</a:t>
            </a:r>
            <a:r>
              <a:rPr sz="1800" spc="-35" dirty="0">
                <a:solidFill>
                  <a:srgbClr val="0F2044"/>
                </a:solidFill>
                <a:latin typeface="Arial MT"/>
                <a:cs typeface="Arial MT"/>
              </a:rPr>
              <a:t> </a:t>
            </a:r>
            <a:r>
              <a:rPr sz="1800" dirty="0">
                <a:solidFill>
                  <a:srgbClr val="0F2044"/>
                </a:solidFill>
                <a:latin typeface="Arial MT"/>
                <a:cs typeface="Arial MT"/>
              </a:rPr>
              <a:t>interaction</a:t>
            </a:r>
            <a:r>
              <a:rPr sz="1800" spc="-25" dirty="0">
                <a:solidFill>
                  <a:srgbClr val="0F2044"/>
                </a:solidFill>
                <a:latin typeface="Arial MT"/>
                <a:cs typeface="Arial MT"/>
              </a:rPr>
              <a:t> </a:t>
            </a:r>
            <a:r>
              <a:rPr sz="1800" dirty="0">
                <a:solidFill>
                  <a:srgbClr val="0F2044"/>
                </a:solidFill>
                <a:latin typeface="Arial MT"/>
                <a:cs typeface="Arial MT"/>
              </a:rPr>
              <a:t>with</a:t>
            </a:r>
            <a:r>
              <a:rPr sz="1800" spc="-25" dirty="0">
                <a:solidFill>
                  <a:srgbClr val="0F2044"/>
                </a:solidFill>
                <a:latin typeface="Arial MT"/>
                <a:cs typeface="Arial MT"/>
              </a:rPr>
              <a:t> </a:t>
            </a:r>
            <a:r>
              <a:rPr sz="1800" dirty="0">
                <a:solidFill>
                  <a:srgbClr val="0F2044"/>
                </a:solidFill>
                <a:latin typeface="Arial MT"/>
                <a:cs typeface="Arial MT"/>
              </a:rPr>
              <a:t>system</a:t>
            </a:r>
            <a:r>
              <a:rPr sz="1800" spc="-20" dirty="0">
                <a:solidFill>
                  <a:srgbClr val="0F2044"/>
                </a:solidFill>
                <a:latin typeface="Arial MT"/>
                <a:cs typeface="Arial MT"/>
              </a:rPr>
              <a:t> </a:t>
            </a:r>
            <a:r>
              <a:rPr sz="1800" dirty="0">
                <a:solidFill>
                  <a:srgbClr val="0F2044"/>
                </a:solidFill>
                <a:latin typeface="Arial MT"/>
                <a:cs typeface="Arial MT"/>
              </a:rPr>
              <a:t>calls</a:t>
            </a:r>
            <a:r>
              <a:rPr sz="1800" spc="-25" dirty="0">
                <a:solidFill>
                  <a:srgbClr val="0F2044"/>
                </a:solidFill>
                <a:latin typeface="Arial MT"/>
                <a:cs typeface="Arial MT"/>
              </a:rPr>
              <a:t> </a:t>
            </a:r>
            <a:r>
              <a:rPr sz="1800" dirty="0">
                <a:solidFill>
                  <a:srgbClr val="0F2044"/>
                </a:solidFill>
                <a:latin typeface="Arial MT"/>
                <a:cs typeface="Arial MT"/>
              </a:rPr>
              <a:t>and</a:t>
            </a:r>
            <a:r>
              <a:rPr sz="1800" spc="-25" dirty="0">
                <a:solidFill>
                  <a:srgbClr val="0F2044"/>
                </a:solidFill>
                <a:latin typeface="Arial MT"/>
                <a:cs typeface="Arial MT"/>
              </a:rPr>
              <a:t> </a:t>
            </a:r>
            <a:r>
              <a:rPr sz="1800" dirty="0">
                <a:solidFill>
                  <a:srgbClr val="0F2044"/>
                </a:solidFill>
                <a:latin typeface="Arial MT"/>
                <a:cs typeface="Arial MT"/>
              </a:rPr>
              <a:t>inspect</a:t>
            </a:r>
            <a:r>
              <a:rPr sz="1800" spc="-20" dirty="0">
                <a:solidFill>
                  <a:srgbClr val="0F2044"/>
                </a:solidFill>
                <a:latin typeface="Arial MT"/>
                <a:cs typeface="Arial MT"/>
              </a:rPr>
              <a:t> </a:t>
            </a:r>
            <a:r>
              <a:rPr sz="1800" spc="-10" dirty="0">
                <a:solidFill>
                  <a:srgbClr val="0F2044"/>
                </a:solidFill>
                <a:latin typeface="Arial MT"/>
                <a:cs typeface="Arial MT"/>
              </a:rPr>
              <a:t>architecture.</a:t>
            </a:r>
            <a:endParaRPr sz="1800" dirty="0">
              <a:latin typeface="Arial MT"/>
              <a:cs typeface="Arial MT"/>
            </a:endParaRPr>
          </a:p>
          <a:p>
            <a:pPr marL="469265" indent="-366395">
              <a:lnSpc>
                <a:spcPct val="110000"/>
              </a:lnSpc>
              <a:buChar char="●"/>
              <a:tabLst>
                <a:tab pos="469265" algn="l"/>
              </a:tabLst>
            </a:pPr>
            <a:r>
              <a:rPr sz="1800" dirty="0">
                <a:solidFill>
                  <a:srgbClr val="0F2044"/>
                </a:solidFill>
                <a:latin typeface="Arial MT"/>
                <a:cs typeface="Arial MT"/>
              </a:rPr>
              <a:t>Standardize</a:t>
            </a:r>
            <a:r>
              <a:rPr sz="1800" spc="-60" dirty="0">
                <a:solidFill>
                  <a:srgbClr val="0F2044"/>
                </a:solidFill>
                <a:latin typeface="Arial MT"/>
                <a:cs typeface="Arial MT"/>
              </a:rPr>
              <a:t> </a:t>
            </a:r>
            <a:r>
              <a:rPr sz="1800" dirty="0">
                <a:solidFill>
                  <a:srgbClr val="0F2044"/>
                </a:solidFill>
                <a:latin typeface="Arial MT"/>
                <a:cs typeface="Arial MT"/>
              </a:rPr>
              <a:t>experience</a:t>
            </a:r>
            <a:r>
              <a:rPr sz="1800" spc="-45" dirty="0">
                <a:solidFill>
                  <a:srgbClr val="0F2044"/>
                </a:solidFill>
                <a:latin typeface="Arial MT"/>
                <a:cs typeface="Arial MT"/>
              </a:rPr>
              <a:t> </a:t>
            </a:r>
            <a:r>
              <a:rPr sz="1800" dirty="0">
                <a:solidFill>
                  <a:srgbClr val="0F2044"/>
                </a:solidFill>
                <a:latin typeface="Arial MT"/>
                <a:cs typeface="Arial MT"/>
              </a:rPr>
              <a:t>across</a:t>
            </a:r>
            <a:r>
              <a:rPr sz="1800" spc="-45" dirty="0">
                <a:solidFill>
                  <a:srgbClr val="0F2044"/>
                </a:solidFill>
                <a:latin typeface="Arial MT"/>
                <a:cs typeface="Arial MT"/>
              </a:rPr>
              <a:t> </a:t>
            </a:r>
            <a:r>
              <a:rPr sz="1800" dirty="0">
                <a:solidFill>
                  <a:srgbClr val="0F2044"/>
                </a:solidFill>
                <a:latin typeface="Arial MT"/>
                <a:cs typeface="Arial MT"/>
              </a:rPr>
              <a:t>different</a:t>
            </a:r>
            <a:r>
              <a:rPr sz="1800" spc="-45" dirty="0">
                <a:solidFill>
                  <a:srgbClr val="0F2044"/>
                </a:solidFill>
                <a:latin typeface="Arial MT"/>
                <a:cs typeface="Arial MT"/>
              </a:rPr>
              <a:t> </a:t>
            </a:r>
            <a:r>
              <a:rPr sz="1800" dirty="0">
                <a:solidFill>
                  <a:srgbClr val="0F2044"/>
                </a:solidFill>
                <a:latin typeface="Arial MT"/>
                <a:cs typeface="Arial MT"/>
              </a:rPr>
              <a:t>operating</a:t>
            </a:r>
            <a:r>
              <a:rPr sz="1800" spc="-45" dirty="0">
                <a:solidFill>
                  <a:srgbClr val="0F2044"/>
                </a:solidFill>
                <a:latin typeface="Arial MT"/>
                <a:cs typeface="Arial MT"/>
              </a:rPr>
              <a:t> </a:t>
            </a:r>
            <a:r>
              <a:rPr sz="1800" spc="-10" dirty="0">
                <a:solidFill>
                  <a:srgbClr val="0F2044"/>
                </a:solidFill>
                <a:latin typeface="Arial MT"/>
                <a:cs typeface="Arial MT"/>
              </a:rPr>
              <a:t>systems.</a:t>
            </a:r>
            <a:endParaRPr sz="1800" dirty="0">
              <a:latin typeface="Arial MT"/>
              <a:cs typeface="Arial MT"/>
            </a:endParaRPr>
          </a:p>
          <a:p>
            <a:pPr marL="469265" indent="-366395">
              <a:lnSpc>
                <a:spcPct val="110000"/>
              </a:lnSpc>
              <a:buChar char="●"/>
              <a:tabLst>
                <a:tab pos="469265" algn="l"/>
              </a:tabLst>
            </a:pPr>
            <a:r>
              <a:rPr sz="1800" dirty="0">
                <a:solidFill>
                  <a:srgbClr val="0F2044"/>
                </a:solidFill>
                <a:latin typeface="Arial MT"/>
                <a:cs typeface="Arial MT"/>
              </a:rPr>
              <a:t>Learn</a:t>
            </a:r>
            <a:r>
              <a:rPr sz="1800" spc="-35" dirty="0">
                <a:solidFill>
                  <a:srgbClr val="0F2044"/>
                </a:solidFill>
                <a:latin typeface="Arial MT"/>
                <a:cs typeface="Arial MT"/>
              </a:rPr>
              <a:t> </a:t>
            </a:r>
            <a:r>
              <a:rPr sz="1800" dirty="0">
                <a:solidFill>
                  <a:srgbClr val="0F2044"/>
                </a:solidFill>
                <a:latin typeface="Arial MT"/>
                <a:cs typeface="Arial MT"/>
              </a:rPr>
              <a:t>and</a:t>
            </a:r>
            <a:r>
              <a:rPr sz="1800" spc="-20" dirty="0">
                <a:solidFill>
                  <a:srgbClr val="0F2044"/>
                </a:solidFill>
                <a:latin typeface="Arial MT"/>
                <a:cs typeface="Arial MT"/>
              </a:rPr>
              <a:t> </a:t>
            </a:r>
            <a:r>
              <a:rPr sz="1800" dirty="0">
                <a:solidFill>
                  <a:srgbClr val="0F2044"/>
                </a:solidFill>
                <a:latin typeface="Arial MT"/>
                <a:cs typeface="Arial MT"/>
              </a:rPr>
              <a:t>experiment</a:t>
            </a:r>
            <a:r>
              <a:rPr sz="1800" spc="-20" dirty="0">
                <a:solidFill>
                  <a:srgbClr val="0F2044"/>
                </a:solidFill>
                <a:latin typeface="Arial MT"/>
                <a:cs typeface="Arial MT"/>
              </a:rPr>
              <a:t> </a:t>
            </a:r>
            <a:r>
              <a:rPr sz="1800" dirty="0">
                <a:solidFill>
                  <a:srgbClr val="0F2044"/>
                </a:solidFill>
                <a:latin typeface="Arial MT"/>
                <a:cs typeface="Arial MT"/>
              </a:rPr>
              <a:t>with</a:t>
            </a:r>
            <a:r>
              <a:rPr sz="1800" spc="-20" dirty="0">
                <a:solidFill>
                  <a:srgbClr val="0F2044"/>
                </a:solidFill>
                <a:latin typeface="Arial MT"/>
                <a:cs typeface="Arial MT"/>
              </a:rPr>
              <a:t> </a:t>
            </a:r>
            <a:r>
              <a:rPr sz="1800" spc="-10" dirty="0">
                <a:solidFill>
                  <a:srgbClr val="0F2044"/>
                </a:solidFill>
                <a:latin typeface="Arial MT"/>
                <a:cs typeface="Arial MT"/>
              </a:rPr>
              <a:t>system-</a:t>
            </a:r>
            <a:r>
              <a:rPr sz="1800" dirty="0">
                <a:solidFill>
                  <a:srgbClr val="0F2044"/>
                </a:solidFill>
                <a:latin typeface="Arial MT"/>
                <a:cs typeface="Arial MT"/>
              </a:rPr>
              <a:t>level</a:t>
            </a:r>
            <a:r>
              <a:rPr sz="1800" spc="-114" dirty="0">
                <a:solidFill>
                  <a:srgbClr val="0F2044"/>
                </a:solidFill>
                <a:latin typeface="Arial MT"/>
                <a:cs typeface="Arial MT"/>
              </a:rPr>
              <a:t> </a:t>
            </a:r>
            <a:r>
              <a:rPr sz="1800" spc="-10" dirty="0">
                <a:solidFill>
                  <a:srgbClr val="0F2044"/>
                </a:solidFill>
                <a:latin typeface="Arial MT"/>
                <a:cs typeface="Arial MT"/>
              </a:rPr>
              <a:t>APIs.</a:t>
            </a:r>
            <a:endParaRPr sz="1800" dirty="0">
              <a:latin typeface="Arial MT"/>
              <a:cs typeface="Arial MT"/>
            </a:endParaRPr>
          </a:p>
          <a:p>
            <a:pPr marL="469265" indent="-366395">
              <a:lnSpc>
                <a:spcPct val="110000"/>
              </a:lnSpc>
              <a:buChar char="●"/>
              <a:tabLst>
                <a:tab pos="469265" algn="l"/>
              </a:tabLst>
            </a:pPr>
            <a:r>
              <a:rPr sz="1800" dirty="0">
                <a:solidFill>
                  <a:srgbClr val="0F2044"/>
                </a:solidFill>
                <a:latin typeface="Arial MT"/>
                <a:cs typeface="Arial MT"/>
              </a:rPr>
              <a:t>Develop</a:t>
            </a:r>
            <a:r>
              <a:rPr sz="1800" spc="-35" dirty="0">
                <a:solidFill>
                  <a:srgbClr val="0F2044"/>
                </a:solidFill>
                <a:latin typeface="Arial MT"/>
                <a:cs typeface="Arial MT"/>
              </a:rPr>
              <a:t> </a:t>
            </a:r>
            <a:r>
              <a:rPr sz="1800" dirty="0">
                <a:solidFill>
                  <a:srgbClr val="0F2044"/>
                </a:solidFill>
                <a:latin typeface="Arial MT"/>
                <a:cs typeface="Arial MT"/>
              </a:rPr>
              <a:t>portable</a:t>
            </a:r>
            <a:r>
              <a:rPr sz="1800" spc="-20" dirty="0">
                <a:solidFill>
                  <a:srgbClr val="0F2044"/>
                </a:solidFill>
                <a:latin typeface="Arial MT"/>
                <a:cs typeface="Arial MT"/>
              </a:rPr>
              <a:t> </a:t>
            </a:r>
            <a:r>
              <a:rPr sz="1800" dirty="0">
                <a:solidFill>
                  <a:srgbClr val="0F2044"/>
                </a:solidFill>
                <a:latin typeface="Arial MT"/>
                <a:cs typeface="Arial MT"/>
              </a:rPr>
              <a:t>code</a:t>
            </a:r>
            <a:r>
              <a:rPr sz="1800" spc="-20" dirty="0">
                <a:solidFill>
                  <a:srgbClr val="0F2044"/>
                </a:solidFill>
                <a:latin typeface="Arial MT"/>
                <a:cs typeface="Arial MT"/>
              </a:rPr>
              <a:t> </a:t>
            </a:r>
            <a:r>
              <a:rPr sz="1800" dirty="0">
                <a:solidFill>
                  <a:srgbClr val="0F2044"/>
                </a:solidFill>
                <a:latin typeface="Arial MT"/>
                <a:cs typeface="Arial MT"/>
              </a:rPr>
              <a:t>that</a:t>
            </a:r>
            <a:r>
              <a:rPr sz="1800" spc="-25" dirty="0">
                <a:solidFill>
                  <a:srgbClr val="0F2044"/>
                </a:solidFill>
                <a:latin typeface="Arial MT"/>
                <a:cs typeface="Arial MT"/>
              </a:rPr>
              <a:t> </a:t>
            </a:r>
            <a:r>
              <a:rPr sz="1800" dirty="0">
                <a:solidFill>
                  <a:srgbClr val="0F2044"/>
                </a:solidFill>
                <a:latin typeface="Arial MT"/>
                <a:cs typeface="Arial MT"/>
              </a:rPr>
              <a:t>runs</a:t>
            </a:r>
            <a:r>
              <a:rPr sz="1800" spc="-20" dirty="0">
                <a:solidFill>
                  <a:srgbClr val="0F2044"/>
                </a:solidFill>
                <a:latin typeface="Arial MT"/>
                <a:cs typeface="Arial MT"/>
              </a:rPr>
              <a:t> </a:t>
            </a:r>
            <a:r>
              <a:rPr sz="1800" dirty="0">
                <a:solidFill>
                  <a:srgbClr val="0F2044"/>
                </a:solidFill>
                <a:latin typeface="Arial MT"/>
                <a:cs typeface="Arial MT"/>
              </a:rPr>
              <a:t>on</a:t>
            </a:r>
            <a:r>
              <a:rPr sz="1800" spc="-20" dirty="0">
                <a:solidFill>
                  <a:srgbClr val="0F2044"/>
                </a:solidFill>
                <a:latin typeface="Arial MT"/>
                <a:cs typeface="Arial MT"/>
              </a:rPr>
              <a:t> </a:t>
            </a:r>
            <a:r>
              <a:rPr sz="1800" spc="-10" dirty="0">
                <a:solidFill>
                  <a:srgbClr val="0F2044"/>
                </a:solidFill>
                <a:latin typeface="Arial MT"/>
                <a:cs typeface="Arial MT"/>
              </a:rPr>
              <a:t>Linux/UNIX.</a:t>
            </a:r>
            <a:endParaRPr sz="1800" dirty="0">
              <a:latin typeface="Arial MT"/>
              <a:cs typeface="Arial MT"/>
            </a:endParaRPr>
          </a:p>
          <a:p>
            <a:pPr marL="469265" indent="-366395">
              <a:lnSpc>
                <a:spcPct val="110000"/>
              </a:lnSpc>
              <a:buChar char="●"/>
              <a:tabLst>
                <a:tab pos="469265" algn="l"/>
              </a:tabLst>
            </a:pPr>
            <a:r>
              <a:rPr sz="1800" dirty="0">
                <a:solidFill>
                  <a:srgbClr val="0F2044"/>
                </a:solidFill>
                <a:latin typeface="Arial MT"/>
                <a:cs typeface="Arial MT"/>
              </a:rPr>
              <a:t>Understand</a:t>
            </a:r>
            <a:r>
              <a:rPr sz="1800" spc="-30" dirty="0">
                <a:solidFill>
                  <a:srgbClr val="0F2044"/>
                </a:solidFill>
                <a:latin typeface="Arial MT"/>
                <a:cs typeface="Arial MT"/>
              </a:rPr>
              <a:t> </a:t>
            </a:r>
            <a:r>
              <a:rPr sz="1800" dirty="0">
                <a:solidFill>
                  <a:srgbClr val="0F2044"/>
                </a:solidFill>
                <a:latin typeface="Arial MT"/>
                <a:cs typeface="Arial MT"/>
              </a:rPr>
              <a:t>how</a:t>
            </a:r>
            <a:r>
              <a:rPr sz="1800" spc="-30" dirty="0">
                <a:solidFill>
                  <a:srgbClr val="0F2044"/>
                </a:solidFill>
                <a:latin typeface="Arial MT"/>
                <a:cs typeface="Arial MT"/>
              </a:rPr>
              <a:t> </a:t>
            </a:r>
            <a:r>
              <a:rPr sz="1800" dirty="0">
                <a:solidFill>
                  <a:srgbClr val="0F2044"/>
                </a:solidFill>
                <a:latin typeface="Arial MT"/>
                <a:cs typeface="Arial MT"/>
              </a:rPr>
              <a:t>operating</a:t>
            </a:r>
            <a:r>
              <a:rPr sz="1800" spc="-30" dirty="0">
                <a:solidFill>
                  <a:srgbClr val="0F2044"/>
                </a:solidFill>
                <a:latin typeface="Arial MT"/>
                <a:cs typeface="Arial MT"/>
              </a:rPr>
              <a:t> </a:t>
            </a:r>
            <a:r>
              <a:rPr sz="1800" dirty="0">
                <a:solidFill>
                  <a:srgbClr val="0F2044"/>
                </a:solidFill>
                <a:latin typeface="Arial MT"/>
                <a:cs typeface="Arial MT"/>
              </a:rPr>
              <a:t>systems</a:t>
            </a:r>
            <a:r>
              <a:rPr sz="1800" spc="-30" dirty="0">
                <a:solidFill>
                  <a:srgbClr val="0F2044"/>
                </a:solidFill>
                <a:latin typeface="Arial MT"/>
                <a:cs typeface="Arial MT"/>
              </a:rPr>
              <a:t> </a:t>
            </a:r>
            <a:r>
              <a:rPr sz="1800" dirty="0">
                <a:solidFill>
                  <a:srgbClr val="0F2044"/>
                </a:solidFill>
                <a:latin typeface="Arial MT"/>
                <a:cs typeface="Arial MT"/>
              </a:rPr>
              <a:t>manage</a:t>
            </a:r>
            <a:r>
              <a:rPr sz="1800" spc="-25" dirty="0">
                <a:solidFill>
                  <a:srgbClr val="0F2044"/>
                </a:solidFill>
                <a:latin typeface="Arial MT"/>
                <a:cs typeface="Arial MT"/>
              </a:rPr>
              <a:t> </a:t>
            </a:r>
            <a:r>
              <a:rPr sz="1800" spc="-10" dirty="0">
                <a:solidFill>
                  <a:srgbClr val="0F2044"/>
                </a:solidFill>
                <a:latin typeface="Arial MT"/>
                <a:cs typeface="Arial MT"/>
              </a:rPr>
              <a:t>resources.</a:t>
            </a:r>
            <a:endParaRPr sz="1800" dirty="0">
              <a:latin typeface="Arial MT"/>
              <a:cs typeface="Arial MT"/>
            </a:endParaRPr>
          </a:p>
        </p:txBody>
      </p:sp>
      <p:sp>
        <p:nvSpPr>
          <p:cNvPr id="3" name="object 3"/>
          <p:cNvSpPr txBox="1"/>
          <p:nvPr/>
        </p:nvSpPr>
        <p:spPr>
          <a:xfrm>
            <a:off x="424974" y="5285794"/>
            <a:ext cx="7235190" cy="1099185"/>
          </a:xfrm>
          <a:prstGeom prst="rect">
            <a:avLst/>
          </a:prstGeom>
          <a:ln w="9524">
            <a:solidFill>
              <a:srgbClr val="000000"/>
            </a:solidFill>
          </a:ln>
        </p:spPr>
        <p:txBody>
          <a:bodyPr vert="horz" wrap="square" lIns="0" tIns="76200" rIns="0" bIns="0" rtlCol="0">
            <a:spAutoFit/>
          </a:bodyPr>
          <a:lstStyle/>
          <a:p>
            <a:pPr marL="542290" indent="-366395">
              <a:lnSpc>
                <a:spcPct val="100000"/>
              </a:lnSpc>
              <a:spcBef>
                <a:spcPts val="600"/>
              </a:spcBef>
              <a:buChar char="●"/>
              <a:tabLst>
                <a:tab pos="542290" algn="l"/>
              </a:tabLst>
            </a:pPr>
            <a:r>
              <a:rPr sz="1800" b="1" dirty="0">
                <a:latin typeface="Arial"/>
                <a:cs typeface="Arial"/>
              </a:rPr>
              <a:t>Linux:</a:t>
            </a:r>
            <a:r>
              <a:rPr sz="1800" b="1" spc="-40" dirty="0">
                <a:latin typeface="Arial"/>
                <a:cs typeface="Arial"/>
              </a:rPr>
              <a:t> </a:t>
            </a:r>
            <a:r>
              <a:rPr sz="1800" dirty="0">
                <a:latin typeface="Arial MT"/>
                <a:cs typeface="Arial MT"/>
              </a:rPr>
              <a:t>Native</a:t>
            </a:r>
            <a:r>
              <a:rPr sz="1800" spc="-40" dirty="0">
                <a:latin typeface="Arial MT"/>
                <a:cs typeface="Arial MT"/>
              </a:rPr>
              <a:t> </a:t>
            </a:r>
            <a:r>
              <a:rPr sz="1800" dirty="0">
                <a:latin typeface="Arial MT"/>
                <a:cs typeface="Arial MT"/>
              </a:rPr>
              <a:t>environment;</a:t>
            </a:r>
            <a:r>
              <a:rPr sz="1800" spc="-40" dirty="0">
                <a:latin typeface="Arial MT"/>
                <a:cs typeface="Arial MT"/>
              </a:rPr>
              <a:t> </a:t>
            </a:r>
            <a:r>
              <a:rPr sz="1800" dirty="0">
                <a:latin typeface="Arial MT"/>
                <a:cs typeface="Arial MT"/>
              </a:rPr>
              <a:t>no</a:t>
            </a:r>
            <a:r>
              <a:rPr sz="1800" spc="-40" dirty="0">
                <a:latin typeface="Arial MT"/>
                <a:cs typeface="Arial MT"/>
              </a:rPr>
              <a:t> </a:t>
            </a:r>
            <a:r>
              <a:rPr sz="1800" dirty="0">
                <a:latin typeface="Arial MT"/>
                <a:cs typeface="Arial MT"/>
              </a:rPr>
              <a:t>additional</a:t>
            </a:r>
            <a:r>
              <a:rPr sz="1800" spc="-35" dirty="0">
                <a:latin typeface="Arial MT"/>
                <a:cs typeface="Arial MT"/>
              </a:rPr>
              <a:t> </a:t>
            </a:r>
            <a:r>
              <a:rPr sz="1800" dirty="0">
                <a:latin typeface="Arial MT"/>
                <a:cs typeface="Arial MT"/>
              </a:rPr>
              <a:t>setup</a:t>
            </a:r>
            <a:r>
              <a:rPr sz="1800" spc="-40" dirty="0">
                <a:latin typeface="Arial MT"/>
                <a:cs typeface="Arial MT"/>
              </a:rPr>
              <a:t> </a:t>
            </a:r>
            <a:r>
              <a:rPr sz="1800" spc="-10" dirty="0">
                <a:latin typeface="Arial MT"/>
                <a:cs typeface="Arial MT"/>
              </a:rPr>
              <a:t>required.</a:t>
            </a:r>
            <a:endParaRPr sz="1800" dirty="0">
              <a:latin typeface="Arial MT"/>
              <a:cs typeface="Arial MT"/>
            </a:endParaRPr>
          </a:p>
          <a:p>
            <a:pPr marL="542290" indent="-366395">
              <a:lnSpc>
                <a:spcPct val="100000"/>
              </a:lnSpc>
              <a:spcBef>
                <a:spcPts val="325"/>
              </a:spcBef>
              <a:buChar char="●"/>
              <a:tabLst>
                <a:tab pos="542290" algn="l"/>
              </a:tabLst>
            </a:pPr>
            <a:r>
              <a:rPr sz="1800" b="1" dirty="0">
                <a:latin typeface="Arial"/>
                <a:cs typeface="Arial"/>
              </a:rPr>
              <a:t>MacOS:</a:t>
            </a:r>
            <a:r>
              <a:rPr sz="1800" b="1" spc="-20" dirty="0">
                <a:latin typeface="Arial"/>
                <a:cs typeface="Arial"/>
              </a:rPr>
              <a:t> </a:t>
            </a:r>
            <a:r>
              <a:rPr sz="1800" spc="-10" dirty="0">
                <a:latin typeface="Arial MT"/>
                <a:cs typeface="Arial MT"/>
              </a:rPr>
              <a:t>UNIX-</a:t>
            </a:r>
            <a:r>
              <a:rPr sz="1800" dirty="0">
                <a:latin typeface="Arial MT"/>
                <a:cs typeface="Arial MT"/>
              </a:rPr>
              <a:t>like</a:t>
            </a:r>
            <a:r>
              <a:rPr sz="1800" spc="-5" dirty="0">
                <a:latin typeface="Arial MT"/>
                <a:cs typeface="Arial MT"/>
              </a:rPr>
              <a:t> </a:t>
            </a:r>
            <a:r>
              <a:rPr sz="1800" dirty="0">
                <a:latin typeface="Arial MT"/>
                <a:cs typeface="Arial MT"/>
              </a:rPr>
              <a:t>OS;</a:t>
            </a:r>
            <a:r>
              <a:rPr sz="1800" spc="-10" dirty="0">
                <a:latin typeface="Arial MT"/>
                <a:cs typeface="Arial MT"/>
              </a:rPr>
              <a:t> </a:t>
            </a:r>
            <a:r>
              <a:rPr sz="1800" dirty="0">
                <a:latin typeface="Arial MT"/>
                <a:cs typeface="Arial MT"/>
              </a:rPr>
              <a:t>supports</a:t>
            </a:r>
            <a:r>
              <a:rPr sz="1800" spc="-5" dirty="0">
                <a:latin typeface="Arial MT"/>
                <a:cs typeface="Arial MT"/>
              </a:rPr>
              <a:t> </a:t>
            </a:r>
            <a:r>
              <a:rPr sz="1800" dirty="0">
                <a:latin typeface="Arial MT"/>
                <a:cs typeface="Arial MT"/>
              </a:rPr>
              <a:t>most</a:t>
            </a:r>
            <a:r>
              <a:rPr sz="1800" spc="-10" dirty="0">
                <a:latin typeface="Arial MT"/>
                <a:cs typeface="Arial MT"/>
              </a:rPr>
              <a:t> </a:t>
            </a:r>
            <a:r>
              <a:rPr sz="1800" dirty="0">
                <a:latin typeface="Arial MT"/>
                <a:cs typeface="Arial MT"/>
              </a:rPr>
              <a:t>commands</a:t>
            </a:r>
            <a:r>
              <a:rPr sz="1800" spc="-5" dirty="0">
                <a:latin typeface="Arial MT"/>
                <a:cs typeface="Arial MT"/>
              </a:rPr>
              <a:t> </a:t>
            </a:r>
            <a:r>
              <a:rPr sz="1800" spc="-10" dirty="0">
                <a:latin typeface="Arial MT"/>
                <a:cs typeface="Arial MT"/>
              </a:rPr>
              <a:t>natively.</a:t>
            </a:r>
            <a:endParaRPr sz="1800" dirty="0">
              <a:latin typeface="Arial MT"/>
              <a:cs typeface="Arial MT"/>
            </a:endParaRPr>
          </a:p>
          <a:p>
            <a:pPr marL="542290" indent="-366395">
              <a:lnSpc>
                <a:spcPct val="100000"/>
              </a:lnSpc>
              <a:spcBef>
                <a:spcPts val="325"/>
              </a:spcBef>
              <a:buChar char="●"/>
              <a:tabLst>
                <a:tab pos="542290" algn="l"/>
              </a:tabLst>
            </a:pPr>
            <a:r>
              <a:rPr sz="1800" b="1" dirty="0">
                <a:latin typeface="Arial"/>
                <a:cs typeface="Arial"/>
              </a:rPr>
              <a:t>Windows:</a:t>
            </a:r>
            <a:r>
              <a:rPr sz="1800" b="1" spc="-25" dirty="0">
                <a:latin typeface="Arial"/>
                <a:cs typeface="Arial"/>
              </a:rPr>
              <a:t> </a:t>
            </a:r>
            <a:r>
              <a:rPr sz="1800" dirty="0">
                <a:latin typeface="Arial MT"/>
                <a:cs typeface="Arial MT"/>
              </a:rPr>
              <a:t>Requires</a:t>
            </a:r>
            <a:r>
              <a:rPr sz="1800" spc="-25" dirty="0">
                <a:latin typeface="Arial MT"/>
                <a:cs typeface="Arial MT"/>
              </a:rPr>
              <a:t> </a:t>
            </a:r>
            <a:r>
              <a:rPr sz="1800" dirty="0">
                <a:latin typeface="Arial MT"/>
                <a:cs typeface="Arial MT"/>
              </a:rPr>
              <a:t>WSL</a:t>
            </a:r>
            <a:r>
              <a:rPr sz="1800" spc="-90" dirty="0">
                <a:latin typeface="Arial MT"/>
                <a:cs typeface="Arial MT"/>
              </a:rPr>
              <a:t> </a:t>
            </a:r>
            <a:r>
              <a:rPr sz="1800" dirty="0">
                <a:latin typeface="Arial MT"/>
                <a:cs typeface="Arial MT"/>
              </a:rPr>
              <a:t>(Windows</a:t>
            </a:r>
            <a:r>
              <a:rPr sz="1800" spc="-25" dirty="0">
                <a:latin typeface="Arial MT"/>
                <a:cs typeface="Arial MT"/>
              </a:rPr>
              <a:t> </a:t>
            </a:r>
            <a:r>
              <a:rPr sz="1800" dirty="0">
                <a:latin typeface="Arial MT"/>
                <a:cs typeface="Arial MT"/>
              </a:rPr>
              <a:t>Subsystem</a:t>
            </a:r>
            <a:r>
              <a:rPr sz="1800" spc="-25" dirty="0">
                <a:latin typeface="Arial MT"/>
                <a:cs typeface="Arial MT"/>
              </a:rPr>
              <a:t> </a:t>
            </a:r>
            <a:r>
              <a:rPr sz="1800" dirty="0">
                <a:latin typeface="Arial MT"/>
                <a:cs typeface="Arial MT"/>
              </a:rPr>
              <a:t>for</a:t>
            </a:r>
            <a:r>
              <a:rPr sz="1800" spc="-20" dirty="0">
                <a:latin typeface="Arial MT"/>
                <a:cs typeface="Arial MT"/>
              </a:rPr>
              <a:t> </a:t>
            </a:r>
            <a:r>
              <a:rPr sz="1800" spc="-10" dirty="0">
                <a:latin typeface="Arial MT"/>
                <a:cs typeface="Arial MT"/>
              </a:rPr>
              <a:t>Linux).</a:t>
            </a:r>
            <a:endParaRPr sz="1800" dirty="0">
              <a:latin typeface="Arial MT"/>
              <a:cs typeface="Arial MT"/>
            </a:endParaRPr>
          </a:p>
        </p:txBody>
      </p:sp>
      <p:pic>
        <p:nvPicPr>
          <p:cNvPr id="6" name="object 6">
            <a:extLst>
              <a:ext uri="{C183D7F6-B498-43B3-948B-1728B52AA6E4}">
                <adec:decorative xmlns:adec="http://schemas.microsoft.com/office/drawing/2017/decorative" val="1"/>
              </a:ext>
            </a:extLst>
          </p:cNvPr>
          <p:cNvPicPr/>
          <p:nvPr/>
        </p:nvPicPr>
        <p:blipFill>
          <a:blip r:embed="rId3" cstate="print"/>
          <a:stretch>
            <a:fillRect/>
          </a:stretch>
        </p:blipFill>
        <p:spPr>
          <a:xfrm>
            <a:off x="7418905" y="2786644"/>
            <a:ext cx="4533422" cy="15907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13;p18">
            <a:extLst>
              <a:ext uri="{FF2B5EF4-FFF2-40B4-BE49-F238E27FC236}">
                <a16:creationId xmlns:a16="http://schemas.microsoft.com/office/drawing/2014/main" id="{5C9F0415-3099-B7FA-F753-658935CAB707}"/>
              </a:ext>
            </a:extLst>
          </p:cNvPr>
          <p:cNvSpPr txBox="1">
            <a:spLocks noGrp="1"/>
          </p:cNvSpPr>
          <p:nvPr>
            <p:ph type="title" idx="4294967295"/>
          </p:nvPr>
        </p:nvSpPr>
        <p:spPr>
          <a:xfrm>
            <a:off x="337350" y="1176316"/>
            <a:ext cx="11212966"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Georgia"/>
              <a:buNone/>
              <a:tabLst/>
              <a:defRPr/>
            </a:pP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Setting</a:t>
            </a:r>
            <a:r>
              <a:rPr kumimoji="0" lang="en-US" sz="2800" b="0" i="0" u="none" strike="noStrike" kern="0" cap="none" spc="-65"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up</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your</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programming</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environment (Compiler Installation)</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10" name="Google Shape;131;p19">
            <a:extLst>
              <a:ext uri="{FF2B5EF4-FFF2-40B4-BE49-F238E27FC236}">
                <a16:creationId xmlns:a16="http://schemas.microsoft.com/office/drawing/2014/main" id="{3EE534F6-F1F3-942E-5782-E11EF5576312}"/>
              </a:ext>
            </a:extLst>
          </p:cNvPr>
          <p:cNvSpPr/>
          <p:nvPr/>
        </p:nvSpPr>
        <p:spPr>
          <a:xfrm>
            <a:off x="424975" y="1997240"/>
            <a:ext cx="2640300" cy="411236"/>
          </a:xfrm>
          <a:prstGeom prst="rect">
            <a:avLst/>
          </a:prstGeom>
          <a:solidFill>
            <a:srgbClr val="FFB71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Compiler (GCC/Clang)</a:t>
            </a:r>
            <a:endParaRPr sz="1800" dirty="0"/>
          </a:p>
        </p:txBody>
      </p:sp>
      <p:sp>
        <p:nvSpPr>
          <p:cNvPr id="5" name="object 5"/>
          <p:cNvSpPr txBox="1"/>
          <p:nvPr/>
        </p:nvSpPr>
        <p:spPr>
          <a:xfrm>
            <a:off x="5694424" y="1997240"/>
            <a:ext cx="2465070"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F2044"/>
                </a:solidFill>
                <a:latin typeface="Arial"/>
                <a:cs typeface="Arial"/>
              </a:rPr>
              <a:t>Install</a:t>
            </a:r>
            <a:r>
              <a:rPr sz="2000" b="1" spc="-25" dirty="0">
                <a:solidFill>
                  <a:srgbClr val="0F2044"/>
                </a:solidFill>
                <a:latin typeface="Arial"/>
                <a:cs typeface="Arial"/>
              </a:rPr>
              <a:t> </a:t>
            </a:r>
            <a:r>
              <a:rPr sz="2000" b="1" dirty="0">
                <a:solidFill>
                  <a:srgbClr val="0F2044"/>
                </a:solidFill>
                <a:latin typeface="Arial"/>
                <a:cs typeface="Arial"/>
              </a:rPr>
              <a:t>the</a:t>
            </a:r>
            <a:r>
              <a:rPr sz="2000" b="1" spc="-25" dirty="0">
                <a:solidFill>
                  <a:srgbClr val="0F2044"/>
                </a:solidFill>
                <a:latin typeface="Arial"/>
                <a:cs typeface="Arial"/>
              </a:rPr>
              <a:t> </a:t>
            </a:r>
            <a:r>
              <a:rPr sz="2000" b="1" spc="-10" dirty="0">
                <a:solidFill>
                  <a:srgbClr val="0F2044"/>
                </a:solidFill>
                <a:latin typeface="Arial"/>
                <a:cs typeface="Arial"/>
              </a:rPr>
              <a:t>Compiler:</a:t>
            </a:r>
            <a:endParaRPr sz="2000">
              <a:latin typeface="Arial"/>
              <a:cs typeface="Arial"/>
            </a:endParaRPr>
          </a:p>
        </p:txBody>
      </p:sp>
      <p:sp>
        <p:nvSpPr>
          <p:cNvPr id="6" name="object 6"/>
          <p:cNvSpPr txBox="1"/>
          <p:nvPr/>
        </p:nvSpPr>
        <p:spPr>
          <a:xfrm>
            <a:off x="5694424" y="2606840"/>
            <a:ext cx="6152515" cy="3864584"/>
          </a:xfrm>
          <a:prstGeom prst="rect">
            <a:avLst/>
          </a:prstGeom>
        </p:spPr>
        <p:txBody>
          <a:bodyPr vert="horz" wrap="square" lIns="0" tIns="12700" rIns="0" bIns="0" rtlCol="0">
            <a:spAutoFit/>
          </a:bodyPr>
          <a:lstStyle/>
          <a:p>
            <a:pPr marL="12700" marR="194310">
              <a:lnSpc>
                <a:spcPct val="110000"/>
              </a:lnSpc>
              <a:spcBef>
                <a:spcPts val="100"/>
              </a:spcBef>
              <a:spcAft>
                <a:spcPts val="1200"/>
              </a:spcAft>
            </a:pPr>
            <a:r>
              <a:rPr sz="2000" b="1" dirty="0">
                <a:solidFill>
                  <a:srgbClr val="0F2044"/>
                </a:solidFill>
                <a:latin typeface="Arial"/>
                <a:cs typeface="Arial"/>
              </a:rPr>
              <a:t>For</a:t>
            </a:r>
            <a:r>
              <a:rPr sz="2000" b="1" spc="-60" dirty="0">
                <a:solidFill>
                  <a:srgbClr val="0F2044"/>
                </a:solidFill>
                <a:latin typeface="Arial"/>
                <a:cs typeface="Arial"/>
              </a:rPr>
              <a:t> </a:t>
            </a:r>
            <a:r>
              <a:rPr sz="2000" b="1" dirty="0">
                <a:solidFill>
                  <a:srgbClr val="0F2044"/>
                </a:solidFill>
                <a:latin typeface="Arial"/>
                <a:cs typeface="Arial"/>
              </a:rPr>
              <a:t>GCC:</a:t>
            </a:r>
            <a:r>
              <a:rPr sz="2000" b="1" spc="-95" dirty="0">
                <a:solidFill>
                  <a:srgbClr val="0F2044"/>
                </a:solidFill>
                <a:latin typeface="Arial"/>
                <a:cs typeface="Arial"/>
              </a:rPr>
              <a:t> </a:t>
            </a:r>
            <a:r>
              <a:rPr sz="2000" spc="-50" dirty="0">
                <a:solidFill>
                  <a:srgbClr val="0F2044"/>
                </a:solidFill>
                <a:latin typeface="Arial MT"/>
                <a:cs typeface="Arial MT"/>
              </a:rPr>
              <a:t>You</a:t>
            </a:r>
            <a:r>
              <a:rPr sz="2000" spc="-60" dirty="0">
                <a:solidFill>
                  <a:srgbClr val="0F2044"/>
                </a:solidFill>
                <a:latin typeface="Arial MT"/>
                <a:cs typeface="Arial MT"/>
              </a:rPr>
              <a:t> </a:t>
            </a:r>
            <a:r>
              <a:rPr sz="2000" dirty="0">
                <a:solidFill>
                  <a:srgbClr val="0F2044"/>
                </a:solidFill>
                <a:latin typeface="Arial MT"/>
                <a:cs typeface="Arial MT"/>
              </a:rPr>
              <a:t>can</a:t>
            </a:r>
            <a:r>
              <a:rPr sz="2000" spc="-60" dirty="0">
                <a:solidFill>
                  <a:srgbClr val="0F2044"/>
                </a:solidFill>
                <a:latin typeface="Arial MT"/>
                <a:cs typeface="Arial MT"/>
              </a:rPr>
              <a:t> </a:t>
            </a:r>
            <a:r>
              <a:rPr sz="2000" dirty="0">
                <a:solidFill>
                  <a:srgbClr val="0F2044"/>
                </a:solidFill>
                <a:latin typeface="Arial MT"/>
                <a:cs typeface="Arial MT"/>
              </a:rPr>
              <a:t>install</a:t>
            </a:r>
            <a:r>
              <a:rPr sz="2000" spc="-60" dirty="0">
                <a:solidFill>
                  <a:srgbClr val="0F2044"/>
                </a:solidFill>
                <a:latin typeface="Arial MT"/>
                <a:cs typeface="Arial MT"/>
              </a:rPr>
              <a:t> </a:t>
            </a:r>
            <a:r>
              <a:rPr sz="2000" dirty="0">
                <a:solidFill>
                  <a:srgbClr val="0F2044"/>
                </a:solidFill>
                <a:latin typeface="Arial MT"/>
                <a:cs typeface="Arial MT"/>
              </a:rPr>
              <a:t>GCC</a:t>
            </a:r>
            <a:r>
              <a:rPr sz="2000" spc="-60" dirty="0">
                <a:solidFill>
                  <a:srgbClr val="0F2044"/>
                </a:solidFill>
                <a:latin typeface="Arial MT"/>
                <a:cs typeface="Arial MT"/>
              </a:rPr>
              <a:t> </a:t>
            </a:r>
            <a:r>
              <a:rPr sz="2000" dirty="0">
                <a:solidFill>
                  <a:srgbClr val="0F2044"/>
                </a:solidFill>
                <a:latin typeface="Arial MT"/>
                <a:cs typeface="Arial MT"/>
              </a:rPr>
              <a:t>on</a:t>
            </a:r>
            <a:r>
              <a:rPr sz="2000" spc="-60" dirty="0">
                <a:solidFill>
                  <a:srgbClr val="0F2044"/>
                </a:solidFill>
                <a:latin typeface="Arial MT"/>
                <a:cs typeface="Arial MT"/>
              </a:rPr>
              <a:t> </a:t>
            </a:r>
            <a:r>
              <a:rPr sz="2000" dirty="0">
                <a:solidFill>
                  <a:srgbClr val="0F2044"/>
                </a:solidFill>
                <a:latin typeface="Arial MT"/>
                <a:cs typeface="Arial MT"/>
              </a:rPr>
              <a:t>Linux</a:t>
            </a:r>
            <a:r>
              <a:rPr sz="2000" spc="-60" dirty="0">
                <a:solidFill>
                  <a:srgbClr val="0F2044"/>
                </a:solidFill>
                <a:latin typeface="Arial MT"/>
                <a:cs typeface="Arial MT"/>
              </a:rPr>
              <a:t> </a:t>
            </a:r>
            <a:r>
              <a:rPr sz="2000" dirty="0">
                <a:solidFill>
                  <a:srgbClr val="0F2044"/>
                </a:solidFill>
                <a:latin typeface="Arial MT"/>
                <a:cs typeface="Arial MT"/>
              </a:rPr>
              <a:t>using</a:t>
            </a:r>
            <a:r>
              <a:rPr sz="2000" spc="-55" dirty="0">
                <a:solidFill>
                  <a:srgbClr val="0F2044"/>
                </a:solidFill>
                <a:latin typeface="Arial MT"/>
                <a:cs typeface="Arial MT"/>
              </a:rPr>
              <a:t> </a:t>
            </a:r>
            <a:r>
              <a:rPr sz="2000" spc="-20" dirty="0">
                <a:solidFill>
                  <a:srgbClr val="0F2044"/>
                </a:solidFill>
                <a:latin typeface="Arial MT"/>
                <a:cs typeface="Arial MT"/>
              </a:rPr>
              <a:t>your </a:t>
            </a:r>
            <a:r>
              <a:rPr sz="2000" dirty="0">
                <a:solidFill>
                  <a:srgbClr val="0F2044"/>
                </a:solidFill>
                <a:latin typeface="Arial MT"/>
                <a:cs typeface="Arial MT"/>
              </a:rPr>
              <a:t>distribution's</a:t>
            </a:r>
            <a:r>
              <a:rPr sz="2000" spc="-95" dirty="0">
                <a:solidFill>
                  <a:srgbClr val="0F2044"/>
                </a:solidFill>
                <a:latin typeface="Arial MT"/>
                <a:cs typeface="Arial MT"/>
              </a:rPr>
              <a:t> </a:t>
            </a:r>
            <a:r>
              <a:rPr sz="2000" dirty="0">
                <a:solidFill>
                  <a:srgbClr val="0F2044"/>
                </a:solidFill>
                <a:latin typeface="Arial MT"/>
                <a:cs typeface="Arial MT"/>
              </a:rPr>
              <a:t>package</a:t>
            </a:r>
            <a:r>
              <a:rPr sz="2000" spc="-95" dirty="0">
                <a:solidFill>
                  <a:srgbClr val="0F2044"/>
                </a:solidFill>
                <a:latin typeface="Arial MT"/>
                <a:cs typeface="Arial MT"/>
              </a:rPr>
              <a:t> </a:t>
            </a:r>
            <a:r>
              <a:rPr sz="2000" dirty="0">
                <a:solidFill>
                  <a:srgbClr val="0F2044"/>
                </a:solidFill>
                <a:latin typeface="Arial MT"/>
                <a:cs typeface="Arial MT"/>
              </a:rPr>
              <a:t>manager.</a:t>
            </a:r>
            <a:r>
              <a:rPr sz="2000" spc="-95" dirty="0">
                <a:solidFill>
                  <a:srgbClr val="0F2044"/>
                </a:solidFill>
                <a:latin typeface="Arial MT"/>
                <a:cs typeface="Arial MT"/>
              </a:rPr>
              <a:t> </a:t>
            </a:r>
            <a:r>
              <a:rPr sz="2000" dirty="0">
                <a:solidFill>
                  <a:srgbClr val="0F2044"/>
                </a:solidFill>
                <a:latin typeface="Arial MT"/>
                <a:cs typeface="Arial MT"/>
              </a:rPr>
              <a:t>On</a:t>
            </a:r>
            <a:r>
              <a:rPr sz="2000" spc="-95" dirty="0">
                <a:solidFill>
                  <a:srgbClr val="0F2044"/>
                </a:solidFill>
                <a:latin typeface="Arial MT"/>
                <a:cs typeface="Arial MT"/>
              </a:rPr>
              <a:t> </a:t>
            </a:r>
            <a:r>
              <a:rPr sz="2000" dirty="0">
                <a:solidFill>
                  <a:srgbClr val="0F2044"/>
                </a:solidFill>
                <a:latin typeface="Arial MT"/>
                <a:cs typeface="Arial MT"/>
              </a:rPr>
              <a:t>Windows,</a:t>
            </a:r>
            <a:r>
              <a:rPr sz="2000" spc="-95" dirty="0">
                <a:solidFill>
                  <a:srgbClr val="0F2044"/>
                </a:solidFill>
                <a:latin typeface="Arial MT"/>
                <a:cs typeface="Arial MT"/>
              </a:rPr>
              <a:t> </a:t>
            </a:r>
            <a:r>
              <a:rPr sz="2000" spc="-25" dirty="0">
                <a:solidFill>
                  <a:srgbClr val="0F2044"/>
                </a:solidFill>
                <a:latin typeface="Arial MT"/>
                <a:cs typeface="Arial MT"/>
              </a:rPr>
              <a:t>you </a:t>
            </a:r>
            <a:r>
              <a:rPr sz="2000" dirty="0">
                <a:solidFill>
                  <a:srgbClr val="0F2044"/>
                </a:solidFill>
                <a:latin typeface="Arial MT"/>
                <a:cs typeface="Arial MT"/>
              </a:rPr>
              <a:t>might</a:t>
            </a:r>
            <a:r>
              <a:rPr sz="2000" spc="-35" dirty="0">
                <a:solidFill>
                  <a:srgbClr val="0F2044"/>
                </a:solidFill>
                <a:latin typeface="Arial MT"/>
                <a:cs typeface="Arial MT"/>
              </a:rPr>
              <a:t> </a:t>
            </a:r>
            <a:r>
              <a:rPr sz="2000" dirty="0">
                <a:solidFill>
                  <a:srgbClr val="0F2044"/>
                </a:solidFill>
                <a:latin typeface="Arial MT"/>
                <a:cs typeface="Arial MT"/>
              </a:rPr>
              <a:t>use</a:t>
            </a:r>
            <a:r>
              <a:rPr sz="2000" spc="-30" dirty="0">
                <a:solidFill>
                  <a:srgbClr val="0F2044"/>
                </a:solidFill>
                <a:latin typeface="Arial MT"/>
                <a:cs typeface="Arial MT"/>
              </a:rPr>
              <a:t> </a:t>
            </a:r>
            <a:r>
              <a:rPr sz="2000" dirty="0">
                <a:solidFill>
                  <a:srgbClr val="0F2044"/>
                </a:solidFill>
                <a:latin typeface="Arial MT"/>
                <a:cs typeface="Arial MT"/>
              </a:rPr>
              <a:t>tools</a:t>
            </a:r>
            <a:r>
              <a:rPr sz="2000" spc="-35" dirty="0">
                <a:solidFill>
                  <a:srgbClr val="0F2044"/>
                </a:solidFill>
                <a:latin typeface="Arial MT"/>
                <a:cs typeface="Arial MT"/>
              </a:rPr>
              <a:t> </a:t>
            </a:r>
            <a:r>
              <a:rPr sz="2000" dirty="0">
                <a:solidFill>
                  <a:srgbClr val="0F2044"/>
                </a:solidFill>
                <a:latin typeface="Arial MT"/>
                <a:cs typeface="Arial MT"/>
              </a:rPr>
              <a:t>like</a:t>
            </a:r>
            <a:r>
              <a:rPr sz="2000" spc="-20" dirty="0">
                <a:solidFill>
                  <a:srgbClr val="0F2044"/>
                </a:solidFill>
                <a:latin typeface="Arial MT"/>
                <a:cs typeface="Arial MT"/>
              </a:rPr>
              <a:t> </a:t>
            </a:r>
            <a:r>
              <a:rPr sz="2000" b="1" dirty="0">
                <a:solidFill>
                  <a:srgbClr val="0F2044"/>
                </a:solidFill>
                <a:latin typeface="Arial"/>
                <a:cs typeface="Arial"/>
              </a:rPr>
              <a:t>MinGW</a:t>
            </a:r>
            <a:r>
              <a:rPr sz="2000" b="1" spc="-30" dirty="0">
                <a:solidFill>
                  <a:srgbClr val="0F2044"/>
                </a:solidFill>
                <a:latin typeface="Arial"/>
                <a:cs typeface="Arial"/>
              </a:rPr>
              <a:t> </a:t>
            </a:r>
            <a:r>
              <a:rPr sz="2000" dirty="0">
                <a:solidFill>
                  <a:srgbClr val="0F2044"/>
                </a:solidFill>
                <a:latin typeface="Arial MT"/>
                <a:cs typeface="Arial MT"/>
              </a:rPr>
              <a:t>or</a:t>
            </a:r>
            <a:r>
              <a:rPr sz="2000" spc="-30" dirty="0">
                <a:solidFill>
                  <a:srgbClr val="0F2044"/>
                </a:solidFill>
                <a:latin typeface="Arial MT"/>
                <a:cs typeface="Arial MT"/>
              </a:rPr>
              <a:t> </a:t>
            </a:r>
            <a:r>
              <a:rPr sz="2000" dirty="0">
                <a:solidFill>
                  <a:srgbClr val="0F2044"/>
                </a:solidFill>
                <a:latin typeface="Arial MT"/>
                <a:cs typeface="Arial MT"/>
              </a:rPr>
              <a:t>install</a:t>
            </a:r>
            <a:r>
              <a:rPr sz="2000" spc="-35" dirty="0">
                <a:solidFill>
                  <a:srgbClr val="0F2044"/>
                </a:solidFill>
                <a:latin typeface="Arial MT"/>
                <a:cs typeface="Arial MT"/>
              </a:rPr>
              <a:t> </a:t>
            </a:r>
            <a:r>
              <a:rPr sz="2000" dirty="0">
                <a:solidFill>
                  <a:srgbClr val="0F2044"/>
                </a:solidFill>
                <a:latin typeface="Arial MT"/>
                <a:cs typeface="Arial MT"/>
              </a:rPr>
              <a:t>the</a:t>
            </a:r>
            <a:r>
              <a:rPr sz="2000" spc="-25" dirty="0">
                <a:solidFill>
                  <a:srgbClr val="0F2044"/>
                </a:solidFill>
                <a:latin typeface="Arial MT"/>
                <a:cs typeface="Arial MT"/>
              </a:rPr>
              <a:t> </a:t>
            </a:r>
            <a:r>
              <a:rPr sz="2000" b="1" spc="-10" dirty="0">
                <a:solidFill>
                  <a:srgbClr val="0F2044"/>
                </a:solidFill>
                <a:latin typeface="Arial"/>
                <a:cs typeface="Arial"/>
              </a:rPr>
              <a:t>Windows Subsystem</a:t>
            </a:r>
            <a:r>
              <a:rPr sz="2000" b="1" spc="-40" dirty="0">
                <a:solidFill>
                  <a:srgbClr val="0F2044"/>
                </a:solidFill>
                <a:latin typeface="Arial"/>
                <a:cs typeface="Arial"/>
              </a:rPr>
              <a:t> </a:t>
            </a:r>
            <a:r>
              <a:rPr sz="2000" b="1" dirty="0">
                <a:solidFill>
                  <a:srgbClr val="0F2044"/>
                </a:solidFill>
                <a:latin typeface="Arial"/>
                <a:cs typeface="Arial"/>
              </a:rPr>
              <a:t>for</a:t>
            </a:r>
            <a:r>
              <a:rPr sz="2000" b="1" spc="-35" dirty="0">
                <a:solidFill>
                  <a:srgbClr val="0F2044"/>
                </a:solidFill>
                <a:latin typeface="Arial"/>
                <a:cs typeface="Arial"/>
              </a:rPr>
              <a:t> </a:t>
            </a:r>
            <a:r>
              <a:rPr sz="2000" b="1" dirty="0">
                <a:solidFill>
                  <a:srgbClr val="0F2044"/>
                </a:solidFill>
                <a:latin typeface="Arial"/>
                <a:cs typeface="Arial"/>
              </a:rPr>
              <a:t>Linux</a:t>
            </a:r>
            <a:r>
              <a:rPr sz="2000" b="1" spc="-35" dirty="0">
                <a:solidFill>
                  <a:srgbClr val="0F2044"/>
                </a:solidFill>
                <a:latin typeface="Arial"/>
                <a:cs typeface="Arial"/>
              </a:rPr>
              <a:t> </a:t>
            </a:r>
            <a:r>
              <a:rPr sz="2000" b="1" dirty="0">
                <a:solidFill>
                  <a:srgbClr val="0F2044"/>
                </a:solidFill>
                <a:latin typeface="Arial"/>
                <a:cs typeface="Arial"/>
              </a:rPr>
              <a:t>(WSL)</a:t>
            </a:r>
            <a:r>
              <a:rPr sz="2000" b="1" spc="-35" dirty="0">
                <a:solidFill>
                  <a:srgbClr val="0F2044"/>
                </a:solidFill>
                <a:latin typeface="Arial"/>
                <a:cs typeface="Arial"/>
              </a:rPr>
              <a:t> </a:t>
            </a:r>
            <a:r>
              <a:rPr sz="2000" dirty="0">
                <a:solidFill>
                  <a:srgbClr val="0F2044"/>
                </a:solidFill>
                <a:latin typeface="Arial MT"/>
                <a:cs typeface="Arial MT"/>
              </a:rPr>
              <a:t>with</a:t>
            </a:r>
            <a:r>
              <a:rPr sz="2000" spc="-35" dirty="0">
                <a:solidFill>
                  <a:srgbClr val="0F2044"/>
                </a:solidFill>
                <a:latin typeface="Arial MT"/>
                <a:cs typeface="Arial MT"/>
              </a:rPr>
              <a:t> </a:t>
            </a:r>
            <a:r>
              <a:rPr sz="2000" dirty="0">
                <a:solidFill>
                  <a:srgbClr val="0F2044"/>
                </a:solidFill>
                <a:latin typeface="Arial MT"/>
                <a:cs typeface="Arial MT"/>
              </a:rPr>
              <a:t>GCC.</a:t>
            </a:r>
            <a:r>
              <a:rPr sz="2000" spc="-35" dirty="0">
                <a:solidFill>
                  <a:srgbClr val="0F2044"/>
                </a:solidFill>
                <a:latin typeface="Arial MT"/>
                <a:cs typeface="Arial MT"/>
              </a:rPr>
              <a:t> </a:t>
            </a:r>
            <a:r>
              <a:rPr sz="2000" dirty="0">
                <a:solidFill>
                  <a:srgbClr val="0F2044"/>
                </a:solidFill>
                <a:latin typeface="Arial MT"/>
                <a:cs typeface="Arial MT"/>
              </a:rPr>
              <a:t>On</a:t>
            </a:r>
            <a:r>
              <a:rPr sz="2000" spc="-35" dirty="0">
                <a:solidFill>
                  <a:srgbClr val="0F2044"/>
                </a:solidFill>
                <a:latin typeface="Arial MT"/>
                <a:cs typeface="Arial MT"/>
              </a:rPr>
              <a:t> </a:t>
            </a:r>
            <a:r>
              <a:rPr sz="2000" spc="-10" dirty="0">
                <a:solidFill>
                  <a:srgbClr val="0F2044"/>
                </a:solidFill>
                <a:latin typeface="Arial MT"/>
                <a:cs typeface="Arial MT"/>
              </a:rPr>
              <a:t>macOS, </a:t>
            </a:r>
            <a:r>
              <a:rPr sz="2000" dirty="0">
                <a:solidFill>
                  <a:srgbClr val="0F2044"/>
                </a:solidFill>
                <a:latin typeface="Arial MT"/>
                <a:cs typeface="Arial MT"/>
              </a:rPr>
              <a:t>you</a:t>
            </a:r>
            <a:r>
              <a:rPr sz="2000" spc="-45" dirty="0">
                <a:solidFill>
                  <a:srgbClr val="0F2044"/>
                </a:solidFill>
                <a:latin typeface="Arial MT"/>
                <a:cs typeface="Arial MT"/>
              </a:rPr>
              <a:t> </a:t>
            </a:r>
            <a:r>
              <a:rPr sz="2000" dirty="0">
                <a:solidFill>
                  <a:srgbClr val="0F2044"/>
                </a:solidFill>
                <a:latin typeface="Arial MT"/>
                <a:cs typeface="Arial MT"/>
              </a:rPr>
              <a:t>can</a:t>
            </a:r>
            <a:r>
              <a:rPr sz="2000" spc="-40" dirty="0">
                <a:solidFill>
                  <a:srgbClr val="0F2044"/>
                </a:solidFill>
                <a:latin typeface="Arial MT"/>
                <a:cs typeface="Arial MT"/>
              </a:rPr>
              <a:t> </a:t>
            </a:r>
            <a:r>
              <a:rPr sz="2000" dirty="0">
                <a:solidFill>
                  <a:srgbClr val="0F2044"/>
                </a:solidFill>
                <a:latin typeface="Arial MT"/>
                <a:cs typeface="Arial MT"/>
              </a:rPr>
              <a:t>use</a:t>
            </a:r>
            <a:r>
              <a:rPr sz="2000" spc="-40" dirty="0">
                <a:solidFill>
                  <a:srgbClr val="0F2044"/>
                </a:solidFill>
                <a:latin typeface="Arial MT"/>
                <a:cs typeface="Arial MT"/>
              </a:rPr>
              <a:t> </a:t>
            </a:r>
            <a:r>
              <a:rPr sz="2000" dirty="0">
                <a:solidFill>
                  <a:srgbClr val="0F2044"/>
                </a:solidFill>
                <a:latin typeface="Arial MT"/>
                <a:cs typeface="Arial MT"/>
              </a:rPr>
              <a:t>tools</a:t>
            </a:r>
            <a:r>
              <a:rPr sz="2000" spc="-45" dirty="0">
                <a:solidFill>
                  <a:srgbClr val="0F2044"/>
                </a:solidFill>
                <a:latin typeface="Arial MT"/>
                <a:cs typeface="Arial MT"/>
              </a:rPr>
              <a:t> </a:t>
            </a:r>
            <a:r>
              <a:rPr sz="2000" dirty="0">
                <a:solidFill>
                  <a:srgbClr val="0F2044"/>
                </a:solidFill>
                <a:latin typeface="Arial MT"/>
                <a:cs typeface="Arial MT"/>
              </a:rPr>
              <a:t>like</a:t>
            </a:r>
            <a:r>
              <a:rPr sz="2000" spc="-35" dirty="0">
                <a:solidFill>
                  <a:srgbClr val="0F2044"/>
                </a:solidFill>
                <a:latin typeface="Arial MT"/>
                <a:cs typeface="Arial MT"/>
              </a:rPr>
              <a:t> </a:t>
            </a:r>
            <a:r>
              <a:rPr sz="2000" b="1" dirty="0">
                <a:solidFill>
                  <a:srgbClr val="0F2044"/>
                </a:solidFill>
                <a:latin typeface="Arial"/>
                <a:cs typeface="Arial"/>
              </a:rPr>
              <a:t>Homebrew</a:t>
            </a:r>
            <a:r>
              <a:rPr sz="2000" b="1" spc="-35" dirty="0">
                <a:solidFill>
                  <a:srgbClr val="0F2044"/>
                </a:solidFill>
                <a:latin typeface="Arial"/>
                <a:cs typeface="Arial"/>
              </a:rPr>
              <a:t> </a:t>
            </a:r>
            <a:r>
              <a:rPr sz="2000" dirty="0">
                <a:solidFill>
                  <a:srgbClr val="0F2044"/>
                </a:solidFill>
                <a:latin typeface="Arial MT"/>
                <a:cs typeface="Arial MT"/>
              </a:rPr>
              <a:t>to</a:t>
            </a:r>
            <a:r>
              <a:rPr sz="2000" spc="-40" dirty="0">
                <a:solidFill>
                  <a:srgbClr val="0F2044"/>
                </a:solidFill>
                <a:latin typeface="Arial MT"/>
                <a:cs typeface="Arial MT"/>
              </a:rPr>
              <a:t> </a:t>
            </a:r>
            <a:r>
              <a:rPr sz="2000" dirty="0">
                <a:solidFill>
                  <a:srgbClr val="0F2044"/>
                </a:solidFill>
                <a:latin typeface="Arial MT"/>
                <a:cs typeface="Arial MT"/>
              </a:rPr>
              <a:t>install</a:t>
            </a:r>
            <a:r>
              <a:rPr sz="2000" spc="-40" dirty="0">
                <a:solidFill>
                  <a:srgbClr val="0F2044"/>
                </a:solidFill>
                <a:latin typeface="Arial MT"/>
                <a:cs typeface="Arial MT"/>
              </a:rPr>
              <a:t> </a:t>
            </a:r>
            <a:r>
              <a:rPr sz="2000" spc="-20" dirty="0">
                <a:solidFill>
                  <a:srgbClr val="0F2044"/>
                </a:solidFill>
                <a:latin typeface="Arial MT"/>
                <a:cs typeface="Arial MT"/>
              </a:rPr>
              <a:t>GCC.</a:t>
            </a:r>
            <a:endParaRPr sz="2000" dirty="0">
              <a:latin typeface="Arial MT"/>
              <a:cs typeface="Arial MT"/>
            </a:endParaRPr>
          </a:p>
          <a:p>
            <a:pPr marL="12700" marR="5080">
              <a:lnSpc>
                <a:spcPct val="110000"/>
              </a:lnSpc>
            </a:pPr>
            <a:r>
              <a:rPr sz="2000" b="1" dirty="0">
                <a:solidFill>
                  <a:srgbClr val="0F2044"/>
                </a:solidFill>
                <a:latin typeface="Arial"/>
                <a:cs typeface="Arial"/>
              </a:rPr>
              <a:t>For</a:t>
            </a:r>
            <a:r>
              <a:rPr sz="2000" b="1" spc="-65" dirty="0">
                <a:solidFill>
                  <a:srgbClr val="0F2044"/>
                </a:solidFill>
                <a:latin typeface="Arial"/>
                <a:cs typeface="Arial"/>
              </a:rPr>
              <a:t> </a:t>
            </a:r>
            <a:r>
              <a:rPr sz="2000" b="1" dirty="0">
                <a:solidFill>
                  <a:srgbClr val="0F2044"/>
                </a:solidFill>
                <a:latin typeface="Arial"/>
                <a:cs typeface="Arial"/>
              </a:rPr>
              <a:t>Clang:</a:t>
            </a:r>
            <a:r>
              <a:rPr sz="2000" b="1" spc="-65" dirty="0">
                <a:solidFill>
                  <a:srgbClr val="0F2044"/>
                </a:solidFill>
                <a:latin typeface="Arial"/>
                <a:cs typeface="Arial"/>
              </a:rPr>
              <a:t> </a:t>
            </a:r>
            <a:r>
              <a:rPr sz="2000" spc="-50" dirty="0">
                <a:solidFill>
                  <a:srgbClr val="0F2044"/>
                </a:solidFill>
                <a:latin typeface="Arial MT"/>
                <a:cs typeface="Arial MT"/>
              </a:rPr>
              <a:t>You</a:t>
            </a:r>
            <a:r>
              <a:rPr sz="2000" spc="-65" dirty="0">
                <a:solidFill>
                  <a:srgbClr val="0F2044"/>
                </a:solidFill>
                <a:latin typeface="Arial MT"/>
                <a:cs typeface="Arial MT"/>
              </a:rPr>
              <a:t> </a:t>
            </a:r>
            <a:r>
              <a:rPr sz="2000" dirty="0">
                <a:solidFill>
                  <a:srgbClr val="0F2044"/>
                </a:solidFill>
                <a:latin typeface="Arial MT"/>
                <a:cs typeface="Arial MT"/>
              </a:rPr>
              <a:t>can</a:t>
            </a:r>
            <a:r>
              <a:rPr sz="2000" spc="-60" dirty="0">
                <a:solidFill>
                  <a:srgbClr val="0F2044"/>
                </a:solidFill>
                <a:latin typeface="Arial MT"/>
                <a:cs typeface="Arial MT"/>
              </a:rPr>
              <a:t> </a:t>
            </a:r>
            <a:r>
              <a:rPr sz="2000" dirty="0">
                <a:solidFill>
                  <a:srgbClr val="0F2044"/>
                </a:solidFill>
                <a:latin typeface="Arial MT"/>
                <a:cs typeface="Arial MT"/>
              </a:rPr>
              <a:t>install</a:t>
            </a:r>
            <a:r>
              <a:rPr sz="2000" spc="-65" dirty="0">
                <a:solidFill>
                  <a:srgbClr val="0F2044"/>
                </a:solidFill>
                <a:latin typeface="Arial MT"/>
                <a:cs typeface="Arial MT"/>
              </a:rPr>
              <a:t> </a:t>
            </a:r>
            <a:r>
              <a:rPr sz="2000" dirty="0">
                <a:solidFill>
                  <a:srgbClr val="0F2044"/>
                </a:solidFill>
                <a:latin typeface="Arial MT"/>
                <a:cs typeface="Arial MT"/>
              </a:rPr>
              <a:t>Clang</a:t>
            </a:r>
            <a:r>
              <a:rPr sz="2000" spc="-65" dirty="0">
                <a:solidFill>
                  <a:srgbClr val="0F2044"/>
                </a:solidFill>
                <a:latin typeface="Arial MT"/>
                <a:cs typeface="Arial MT"/>
              </a:rPr>
              <a:t> </a:t>
            </a:r>
            <a:r>
              <a:rPr sz="2000" dirty="0">
                <a:solidFill>
                  <a:srgbClr val="0F2044"/>
                </a:solidFill>
                <a:latin typeface="Arial MT"/>
                <a:cs typeface="Arial MT"/>
              </a:rPr>
              <a:t>on</a:t>
            </a:r>
            <a:r>
              <a:rPr sz="2000" spc="-60" dirty="0">
                <a:solidFill>
                  <a:srgbClr val="0F2044"/>
                </a:solidFill>
                <a:latin typeface="Arial MT"/>
                <a:cs typeface="Arial MT"/>
              </a:rPr>
              <a:t> </a:t>
            </a:r>
            <a:r>
              <a:rPr sz="2000" dirty="0">
                <a:solidFill>
                  <a:srgbClr val="0F2044"/>
                </a:solidFill>
                <a:latin typeface="Arial MT"/>
                <a:cs typeface="Arial MT"/>
              </a:rPr>
              <a:t>various</a:t>
            </a:r>
            <a:r>
              <a:rPr sz="2000" spc="-65" dirty="0">
                <a:solidFill>
                  <a:srgbClr val="0F2044"/>
                </a:solidFill>
                <a:latin typeface="Arial MT"/>
                <a:cs typeface="Arial MT"/>
              </a:rPr>
              <a:t> </a:t>
            </a:r>
            <a:r>
              <a:rPr sz="2000" spc="-10" dirty="0">
                <a:solidFill>
                  <a:srgbClr val="0F2044"/>
                </a:solidFill>
                <a:latin typeface="Arial MT"/>
                <a:cs typeface="Arial MT"/>
              </a:rPr>
              <a:t>platforms, </a:t>
            </a:r>
            <a:r>
              <a:rPr sz="2000" dirty="0">
                <a:solidFill>
                  <a:srgbClr val="0F2044"/>
                </a:solidFill>
                <a:latin typeface="Arial MT"/>
                <a:cs typeface="Arial MT"/>
              </a:rPr>
              <a:t>including</a:t>
            </a:r>
            <a:r>
              <a:rPr sz="2000" spc="-75" dirty="0">
                <a:solidFill>
                  <a:srgbClr val="0F2044"/>
                </a:solidFill>
                <a:latin typeface="Arial MT"/>
                <a:cs typeface="Arial MT"/>
              </a:rPr>
              <a:t> </a:t>
            </a:r>
            <a:r>
              <a:rPr sz="2000" dirty="0">
                <a:solidFill>
                  <a:srgbClr val="0F2044"/>
                </a:solidFill>
                <a:latin typeface="Arial MT"/>
                <a:cs typeface="Arial MT"/>
              </a:rPr>
              <a:t>Linux,</a:t>
            </a:r>
            <a:r>
              <a:rPr sz="2000" spc="-70" dirty="0">
                <a:solidFill>
                  <a:srgbClr val="0F2044"/>
                </a:solidFill>
                <a:latin typeface="Arial MT"/>
                <a:cs typeface="Arial MT"/>
              </a:rPr>
              <a:t> </a:t>
            </a:r>
            <a:r>
              <a:rPr sz="2000" dirty="0">
                <a:solidFill>
                  <a:srgbClr val="0F2044"/>
                </a:solidFill>
                <a:latin typeface="Arial MT"/>
                <a:cs typeface="Arial MT"/>
              </a:rPr>
              <a:t>macOS,</a:t>
            </a:r>
            <a:r>
              <a:rPr sz="2000" spc="-75" dirty="0">
                <a:solidFill>
                  <a:srgbClr val="0F2044"/>
                </a:solidFill>
                <a:latin typeface="Arial MT"/>
                <a:cs typeface="Arial MT"/>
              </a:rPr>
              <a:t> </a:t>
            </a:r>
            <a:r>
              <a:rPr sz="2000" dirty="0">
                <a:solidFill>
                  <a:srgbClr val="0F2044"/>
                </a:solidFill>
                <a:latin typeface="Arial MT"/>
                <a:cs typeface="Arial MT"/>
              </a:rPr>
              <a:t>and</a:t>
            </a:r>
            <a:r>
              <a:rPr sz="2000" spc="-70" dirty="0">
                <a:solidFill>
                  <a:srgbClr val="0F2044"/>
                </a:solidFill>
                <a:latin typeface="Arial MT"/>
                <a:cs typeface="Arial MT"/>
              </a:rPr>
              <a:t> </a:t>
            </a:r>
            <a:r>
              <a:rPr sz="2000" dirty="0">
                <a:solidFill>
                  <a:srgbClr val="0F2044"/>
                </a:solidFill>
                <a:latin typeface="Arial MT"/>
                <a:cs typeface="Arial MT"/>
              </a:rPr>
              <a:t>Windows.</a:t>
            </a:r>
            <a:r>
              <a:rPr sz="2000" spc="-75" dirty="0">
                <a:solidFill>
                  <a:srgbClr val="0F2044"/>
                </a:solidFill>
                <a:latin typeface="Arial MT"/>
                <a:cs typeface="Arial MT"/>
              </a:rPr>
              <a:t> </a:t>
            </a:r>
            <a:r>
              <a:rPr sz="2000" dirty="0">
                <a:solidFill>
                  <a:srgbClr val="0F2044"/>
                </a:solidFill>
                <a:latin typeface="Arial MT"/>
                <a:cs typeface="Arial MT"/>
              </a:rPr>
              <a:t>On</a:t>
            </a:r>
            <a:r>
              <a:rPr sz="2000" spc="-70" dirty="0">
                <a:solidFill>
                  <a:srgbClr val="0F2044"/>
                </a:solidFill>
                <a:latin typeface="Arial MT"/>
                <a:cs typeface="Arial MT"/>
              </a:rPr>
              <a:t> </a:t>
            </a:r>
            <a:r>
              <a:rPr sz="2000" dirty="0">
                <a:solidFill>
                  <a:srgbClr val="0F2044"/>
                </a:solidFill>
                <a:latin typeface="Arial MT"/>
                <a:cs typeface="Arial MT"/>
              </a:rPr>
              <a:t>Linux,</a:t>
            </a:r>
            <a:r>
              <a:rPr sz="2000" spc="-75" dirty="0">
                <a:solidFill>
                  <a:srgbClr val="0F2044"/>
                </a:solidFill>
                <a:latin typeface="Arial MT"/>
                <a:cs typeface="Arial MT"/>
              </a:rPr>
              <a:t> </a:t>
            </a:r>
            <a:r>
              <a:rPr sz="2000" spc="-25" dirty="0">
                <a:solidFill>
                  <a:srgbClr val="0F2044"/>
                </a:solidFill>
                <a:latin typeface="Arial MT"/>
                <a:cs typeface="Arial MT"/>
              </a:rPr>
              <a:t>you </a:t>
            </a:r>
            <a:r>
              <a:rPr sz="2000" dirty="0">
                <a:solidFill>
                  <a:srgbClr val="0F2044"/>
                </a:solidFill>
                <a:latin typeface="Arial MT"/>
                <a:cs typeface="Arial MT"/>
              </a:rPr>
              <a:t>can</a:t>
            </a:r>
            <a:r>
              <a:rPr sz="2000" spc="-75" dirty="0">
                <a:solidFill>
                  <a:srgbClr val="0F2044"/>
                </a:solidFill>
                <a:latin typeface="Arial MT"/>
                <a:cs typeface="Arial MT"/>
              </a:rPr>
              <a:t> </a:t>
            </a:r>
            <a:r>
              <a:rPr sz="2000" dirty="0">
                <a:solidFill>
                  <a:srgbClr val="0F2044"/>
                </a:solidFill>
                <a:latin typeface="Arial MT"/>
                <a:cs typeface="Arial MT"/>
              </a:rPr>
              <a:t>use</a:t>
            </a:r>
            <a:r>
              <a:rPr sz="2000" spc="-75" dirty="0">
                <a:solidFill>
                  <a:srgbClr val="0F2044"/>
                </a:solidFill>
                <a:latin typeface="Arial MT"/>
                <a:cs typeface="Arial MT"/>
              </a:rPr>
              <a:t> </a:t>
            </a:r>
            <a:r>
              <a:rPr sz="2000" dirty="0">
                <a:solidFill>
                  <a:srgbClr val="0F2044"/>
                </a:solidFill>
                <a:latin typeface="Arial MT"/>
                <a:cs typeface="Arial MT"/>
              </a:rPr>
              <a:t>your</a:t>
            </a:r>
            <a:r>
              <a:rPr sz="2000" spc="-70" dirty="0">
                <a:solidFill>
                  <a:srgbClr val="0F2044"/>
                </a:solidFill>
                <a:latin typeface="Arial MT"/>
                <a:cs typeface="Arial MT"/>
              </a:rPr>
              <a:t> </a:t>
            </a:r>
            <a:r>
              <a:rPr sz="2000" dirty="0">
                <a:solidFill>
                  <a:srgbClr val="0F2044"/>
                </a:solidFill>
                <a:latin typeface="Arial MT"/>
                <a:cs typeface="Arial MT"/>
              </a:rPr>
              <a:t>distribution's</a:t>
            </a:r>
            <a:r>
              <a:rPr sz="2000" spc="-75" dirty="0">
                <a:solidFill>
                  <a:srgbClr val="0F2044"/>
                </a:solidFill>
                <a:latin typeface="Arial MT"/>
                <a:cs typeface="Arial MT"/>
              </a:rPr>
              <a:t> </a:t>
            </a:r>
            <a:r>
              <a:rPr sz="2000" dirty="0">
                <a:solidFill>
                  <a:srgbClr val="0F2044"/>
                </a:solidFill>
                <a:latin typeface="Arial MT"/>
                <a:cs typeface="Arial MT"/>
              </a:rPr>
              <a:t>package</a:t>
            </a:r>
            <a:r>
              <a:rPr sz="2000" spc="-70" dirty="0">
                <a:solidFill>
                  <a:srgbClr val="0F2044"/>
                </a:solidFill>
                <a:latin typeface="Arial MT"/>
                <a:cs typeface="Arial MT"/>
              </a:rPr>
              <a:t> </a:t>
            </a:r>
            <a:r>
              <a:rPr sz="2000" dirty="0">
                <a:solidFill>
                  <a:srgbClr val="0F2044"/>
                </a:solidFill>
                <a:latin typeface="Arial MT"/>
                <a:cs typeface="Arial MT"/>
              </a:rPr>
              <a:t>manager.</a:t>
            </a:r>
            <a:r>
              <a:rPr sz="2000" spc="-75" dirty="0">
                <a:solidFill>
                  <a:srgbClr val="0F2044"/>
                </a:solidFill>
                <a:latin typeface="Arial MT"/>
                <a:cs typeface="Arial MT"/>
              </a:rPr>
              <a:t> </a:t>
            </a:r>
            <a:r>
              <a:rPr sz="2000" spc="-25" dirty="0">
                <a:solidFill>
                  <a:srgbClr val="0F2044"/>
                </a:solidFill>
                <a:latin typeface="Arial MT"/>
                <a:cs typeface="Arial MT"/>
              </a:rPr>
              <a:t>On </a:t>
            </a:r>
            <a:r>
              <a:rPr sz="2000" dirty="0">
                <a:solidFill>
                  <a:srgbClr val="0F2044"/>
                </a:solidFill>
                <a:latin typeface="Arial MT"/>
                <a:cs typeface="Arial MT"/>
              </a:rPr>
              <a:t>macOS,</a:t>
            </a:r>
            <a:r>
              <a:rPr sz="2000" spc="-60" dirty="0">
                <a:solidFill>
                  <a:srgbClr val="0F2044"/>
                </a:solidFill>
                <a:latin typeface="Arial MT"/>
                <a:cs typeface="Arial MT"/>
              </a:rPr>
              <a:t> </a:t>
            </a:r>
            <a:r>
              <a:rPr sz="2000" dirty="0">
                <a:solidFill>
                  <a:srgbClr val="0F2044"/>
                </a:solidFill>
                <a:latin typeface="Arial MT"/>
                <a:cs typeface="Arial MT"/>
              </a:rPr>
              <a:t>you</a:t>
            </a:r>
            <a:r>
              <a:rPr sz="2000" spc="-55" dirty="0">
                <a:solidFill>
                  <a:srgbClr val="0F2044"/>
                </a:solidFill>
                <a:latin typeface="Arial MT"/>
                <a:cs typeface="Arial MT"/>
              </a:rPr>
              <a:t> </a:t>
            </a:r>
            <a:r>
              <a:rPr sz="2000" dirty="0">
                <a:solidFill>
                  <a:srgbClr val="0F2044"/>
                </a:solidFill>
                <a:latin typeface="Arial MT"/>
                <a:cs typeface="Arial MT"/>
              </a:rPr>
              <a:t>can</a:t>
            </a:r>
            <a:r>
              <a:rPr sz="2000" spc="-60" dirty="0">
                <a:solidFill>
                  <a:srgbClr val="0F2044"/>
                </a:solidFill>
                <a:latin typeface="Arial MT"/>
                <a:cs typeface="Arial MT"/>
              </a:rPr>
              <a:t> </a:t>
            </a:r>
            <a:r>
              <a:rPr sz="2000" dirty="0">
                <a:solidFill>
                  <a:srgbClr val="0F2044"/>
                </a:solidFill>
                <a:latin typeface="Arial MT"/>
                <a:cs typeface="Arial MT"/>
              </a:rPr>
              <a:t>use</a:t>
            </a:r>
            <a:r>
              <a:rPr sz="2000" spc="-55" dirty="0">
                <a:solidFill>
                  <a:srgbClr val="0F2044"/>
                </a:solidFill>
                <a:latin typeface="Arial MT"/>
                <a:cs typeface="Arial MT"/>
              </a:rPr>
              <a:t> </a:t>
            </a:r>
            <a:r>
              <a:rPr sz="2000" dirty="0">
                <a:solidFill>
                  <a:srgbClr val="0F2044"/>
                </a:solidFill>
                <a:latin typeface="Arial MT"/>
                <a:cs typeface="Arial MT"/>
              </a:rPr>
              <a:t>Homebrew</a:t>
            </a:r>
            <a:r>
              <a:rPr sz="2000" spc="-60" dirty="0">
                <a:solidFill>
                  <a:srgbClr val="0F2044"/>
                </a:solidFill>
                <a:latin typeface="Arial MT"/>
                <a:cs typeface="Arial MT"/>
              </a:rPr>
              <a:t> </a:t>
            </a:r>
            <a:r>
              <a:rPr sz="2000" dirty="0">
                <a:solidFill>
                  <a:srgbClr val="0F2044"/>
                </a:solidFill>
                <a:latin typeface="Arial MT"/>
                <a:cs typeface="Arial MT"/>
              </a:rPr>
              <a:t>or</a:t>
            </a:r>
            <a:r>
              <a:rPr sz="2000" spc="-55" dirty="0">
                <a:solidFill>
                  <a:srgbClr val="0F2044"/>
                </a:solidFill>
                <a:latin typeface="Arial MT"/>
                <a:cs typeface="Arial MT"/>
              </a:rPr>
              <a:t> </a:t>
            </a:r>
            <a:r>
              <a:rPr sz="2000" dirty="0">
                <a:solidFill>
                  <a:srgbClr val="0F2044"/>
                </a:solidFill>
                <a:latin typeface="Arial MT"/>
                <a:cs typeface="Arial MT"/>
              </a:rPr>
              <a:t>install</a:t>
            </a:r>
            <a:r>
              <a:rPr sz="2000" spc="-55" dirty="0">
                <a:solidFill>
                  <a:srgbClr val="0F2044"/>
                </a:solidFill>
                <a:latin typeface="Arial MT"/>
                <a:cs typeface="Arial MT"/>
              </a:rPr>
              <a:t> </a:t>
            </a:r>
            <a:r>
              <a:rPr sz="2000" spc="-10" dirty="0">
                <a:solidFill>
                  <a:srgbClr val="0F2044"/>
                </a:solidFill>
                <a:latin typeface="Arial MT"/>
                <a:cs typeface="Arial MT"/>
              </a:rPr>
              <a:t>Xcode </a:t>
            </a:r>
            <a:r>
              <a:rPr sz="2000" dirty="0">
                <a:solidFill>
                  <a:srgbClr val="0F2044"/>
                </a:solidFill>
                <a:latin typeface="Arial MT"/>
                <a:cs typeface="Arial MT"/>
              </a:rPr>
              <a:t>Command</a:t>
            </a:r>
            <a:r>
              <a:rPr sz="2000" spc="-60" dirty="0">
                <a:solidFill>
                  <a:srgbClr val="0F2044"/>
                </a:solidFill>
                <a:latin typeface="Arial MT"/>
                <a:cs typeface="Arial MT"/>
              </a:rPr>
              <a:t> </a:t>
            </a:r>
            <a:r>
              <a:rPr sz="2000" dirty="0">
                <a:solidFill>
                  <a:srgbClr val="0F2044"/>
                </a:solidFill>
                <a:latin typeface="Arial MT"/>
                <a:cs typeface="Arial MT"/>
              </a:rPr>
              <a:t>Line</a:t>
            </a:r>
            <a:r>
              <a:rPr sz="2000" spc="-90" dirty="0">
                <a:solidFill>
                  <a:srgbClr val="0F2044"/>
                </a:solidFill>
                <a:latin typeface="Arial MT"/>
                <a:cs typeface="Arial MT"/>
              </a:rPr>
              <a:t> </a:t>
            </a:r>
            <a:r>
              <a:rPr sz="2000" spc="-35" dirty="0">
                <a:solidFill>
                  <a:srgbClr val="0F2044"/>
                </a:solidFill>
                <a:latin typeface="Arial MT"/>
                <a:cs typeface="Arial MT"/>
              </a:rPr>
              <a:t>Tools.</a:t>
            </a:r>
            <a:r>
              <a:rPr sz="2000" spc="-70" dirty="0">
                <a:solidFill>
                  <a:srgbClr val="0F2044"/>
                </a:solidFill>
                <a:latin typeface="Arial MT"/>
                <a:cs typeface="Arial MT"/>
              </a:rPr>
              <a:t> </a:t>
            </a:r>
            <a:r>
              <a:rPr sz="2000" dirty="0">
                <a:solidFill>
                  <a:srgbClr val="0F2044"/>
                </a:solidFill>
                <a:latin typeface="Arial MT"/>
                <a:cs typeface="Arial MT"/>
              </a:rPr>
              <a:t>On</a:t>
            </a:r>
            <a:r>
              <a:rPr sz="2000" spc="-55" dirty="0">
                <a:solidFill>
                  <a:srgbClr val="0F2044"/>
                </a:solidFill>
                <a:latin typeface="Arial MT"/>
                <a:cs typeface="Arial MT"/>
              </a:rPr>
              <a:t> </a:t>
            </a:r>
            <a:r>
              <a:rPr sz="2000" dirty="0">
                <a:solidFill>
                  <a:srgbClr val="0F2044"/>
                </a:solidFill>
                <a:latin typeface="Arial MT"/>
                <a:cs typeface="Arial MT"/>
              </a:rPr>
              <a:t>Windows,</a:t>
            </a:r>
            <a:r>
              <a:rPr sz="2000" spc="-60" dirty="0">
                <a:solidFill>
                  <a:srgbClr val="0F2044"/>
                </a:solidFill>
                <a:latin typeface="Arial MT"/>
                <a:cs typeface="Arial MT"/>
              </a:rPr>
              <a:t> </a:t>
            </a:r>
            <a:r>
              <a:rPr sz="2000" dirty="0">
                <a:solidFill>
                  <a:srgbClr val="0F2044"/>
                </a:solidFill>
                <a:latin typeface="Arial MT"/>
                <a:cs typeface="Arial MT"/>
              </a:rPr>
              <a:t>you</a:t>
            </a:r>
            <a:r>
              <a:rPr sz="2000" spc="-55" dirty="0">
                <a:solidFill>
                  <a:srgbClr val="0F2044"/>
                </a:solidFill>
                <a:latin typeface="Arial MT"/>
                <a:cs typeface="Arial MT"/>
              </a:rPr>
              <a:t> </a:t>
            </a:r>
            <a:r>
              <a:rPr sz="2000" dirty="0">
                <a:solidFill>
                  <a:srgbClr val="0F2044"/>
                </a:solidFill>
                <a:latin typeface="Arial MT"/>
                <a:cs typeface="Arial MT"/>
              </a:rPr>
              <a:t>can</a:t>
            </a:r>
            <a:r>
              <a:rPr sz="2000" spc="-60" dirty="0">
                <a:solidFill>
                  <a:srgbClr val="0F2044"/>
                </a:solidFill>
                <a:latin typeface="Arial MT"/>
                <a:cs typeface="Arial MT"/>
              </a:rPr>
              <a:t> </a:t>
            </a:r>
            <a:r>
              <a:rPr sz="2000" dirty="0">
                <a:solidFill>
                  <a:srgbClr val="0F2044"/>
                </a:solidFill>
                <a:latin typeface="Arial MT"/>
                <a:cs typeface="Arial MT"/>
              </a:rPr>
              <a:t>use</a:t>
            </a:r>
            <a:r>
              <a:rPr sz="2000" spc="-60" dirty="0">
                <a:solidFill>
                  <a:srgbClr val="0F2044"/>
                </a:solidFill>
                <a:latin typeface="Arial MT"/>
                <a:cs typeface="Arial MT"/>
              </a:rPr>
              <a:t> </a:t>
            </a:r>
            <a:r>
              <a:rPr sz="2000" spc="-10" dirty="0">
                <a:solidFill>
                  <a:srgbClr val="0F2044"/>
                </a:solidFill>
                <a:latin typeface="Arial MT"/>
                <a:cs typeface="Arial MT"/>
              </a:rPr>
              <a:t>tools </a:t>
            </a:r>
            <a:r>
              <a:rPr sz="2000" dirty="0">
                <a:solidFill>
                  <a:srgbClr val="0F2044"/>
                </a:solidFill>
                <a:latin typeface="Arial MT"/>
                <a:cs typeface="Arial MT"/>
              </a:rPr>
              <a:t>like</a:t>
            </a:r>
            <a:r>
              <a:rPr sz="2000" spc="-70" dirty="0">
                <a:solidFill>
                  <a:srgbClr val="0F2044"/>
                </a:solidFill>
                <a:latin typeface="Arial MT"/>
                <a:cs typeface="Arial MT"/>
              </a:rPr>
              <a:t> </a:t>
            </a:r>
            <a:r>
              <a:rPr sz="2000" dirty="0">
                <a:solidFill>
                  <a:srgbClr val="0F2044"/>
                </a:solidFill>
                <a:latin typeface="Arial MT"/>
                <a:cs typeface="Arial MT"/>
              </a:rPr>
              <a:t>MSYS2</a:t>
            </a:r>
            <a:r>
              <a:rPr sz="2000" spc="-65" dirty="0">
                <a:solidFill>
                  <a:srgbClr val="0F2044"/>
                </a:solidFill>
                <a:latin typeface="Arial MT"/>
                <a:cs typeface="Arial MT"/>
              </a:rPr>
              <a:t> </a:t>
            </a:r>
            <a:r>
              <a:rPr sz="2000" dirty="0">
                <a:solidFill>
                  <a:srgbClr val="0F2044"/>
                </a:solidFill>
                <a:latin typeface="Arial MT"/>
                <a:cs typeface="Arial MT"/>
              </a:rPr>
              <a:t>or</a:t>
            </a:r>
            <a:r>
              <a:rPr sz="2000" spc="-70" dirty="0">
                <a:solidFill>
                  <a:srgbClr val="0F2044"/>
                </a:solidFill>
                <a:latin typeface="Arial MT"/>
                <a:cs typeface="Arial MT"/>
              </a:rPr>
              <a:t> </a:t>
            </a:r>
            <a:r>
              <a:rPr sz="2000" dirty="0">
                <a:solidFill>
                  <a:srgbClr val="0F2044"/>
                </a:solidFill>
                <a:latin typeface="Arial MT"/>
                <a:cs typeface="Arial MT"/>
              </a:rPr>
              <a:t>the</a:t>
            </a:r>
            <a:r>
              <a:rPr sz="2000" spc="-70" dirty="0">
                <a:solidFill>
                  <a:srgbClr val="0F2044"/>
                </a:solidFill>
                <a:latin typeface="Arial MT"/>
                <a:cs typeface="Arial MT"/>
              </a:rPr>
              <a:t> </a:t>
            </a:r>
            <a:r>
              <a:rPr sz="2000" spc="-20" dirty="0">
                <a:solidFill>
                  <a:srgbClr val="0F2044"/>
                </a:solidFill>
                <a:latin typeface="Arial MT"/>
                <a:cs typeface="Arial MT"/>
              </a:rPr>
              <a:t>LLVM</a:t>
            </a:r>
            <a:r>
              <a:rPr sz="2000" spc="-65" dirty="0">
                <a:solidFill>
                  <a:srgbClr val="0F2044"/>
                </a:solidFill>
                <a:latin typeface="Arial MT"/>
                <a:cs typeface="Arial MT"/>
              </a:rPr>
              <a:t> </a:t>
            </a:r>
            <a:r>
              <a:rPr sz="2000" dirty="0">
                <a:solidFill>
                  <a:srgbClr val="0F2044"/>
                </a:solidFill>
                <a:latin typeface="Arial MT"/>
                <a:cs typeface="Arial MT"/>
              </a:rPr>
              <a:t>project's</a:t>
            </a:r>
            <a:r>
              <a:rPr sz="2000" spc="-70" dirty="0">
                <a:solidFill>
                  <a:srgbClr val="0F2044"/>
                </a:solidFill>
                <a:latin typeface="Arial MT"/>
                <a:cs typeface="Arial MT"/>
              </a:rPr>
              <a:t> </a:t>
            </a:r>
            <a:r>
              <a:rPr sz="2000" dirty="0">
                <a:solidFill>
                  <a:srgbClr val="0F2044"/>
                </a:solidFill>
                <a:latin typeface="Arial MT"/>
                <a:cs typeface="Arial MT"/>
              </a:rPr>
              <a:t>official</a:t>
            </a:r>
            <a:r>
              <a:rPr sz="2000" spc="-65" dirty="0">
                <a:solidFill>
                  <a:srgbClr val="0F2044"/>
                </a:solidFill>
                <a:latin typeface="Arial MT"/>
                <a:cs typeface="Arial MT"/>
              </a:rPr>
              <a:t> </a:t>
            </a:r>
            <a:r>
              <a:rPr sz="2000" spc="-10" dirty="0">
                <a:solidFill>
                  <a:srgbClr val="0F2044"/>
                </a:solidFill>
                <a:latin typeface="Arial MT"/>
                <a:cs typeface="Arial MT"/>
              </a:rPr>
              <a:t>distribution.</a:t>
            </a:r>
            <a:endParaRPr sz="2000" dirty="0">
              <a:latin typeface="Arial MT"/>
              <a:cs typeface="Arial MT"/>
            </a:endParaRPr>
          </a:p>
        </p:txBody>
      </p:sp>
      <p:pic>
        <p:nvPicPr>
          <p:cNvPr id="4" name="object 4" descr="Typing 'gcc --version' in the terminal lists the clang version, target architecture, thread model, and installation directory."/>
          <p:cNvPicPr/>
          <p:nvPr/>
        </p:nvPicPr>
        <p:blipFill>
          <a:blip r:embed="rId2" cstate="print"/>
          <a:stretch>
            <a:fillRect/>
          </a:stretch>
        </p:blipFill>
        <p:spPr>
          <a:xfrm>
            <a:off x="424975" y="3035619"/>
            <a:ext cx="5028251" cy="22906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13;p18">
            <a:extLst>
              <a:ext uri="{FF2B5EF4-FFF2-40B4-BE49-F238E27FC236}">
                <a16:creationId xmlns:a16="http://schemas.microsoft.com/office/drawing/2014/main" id="{7183DE09-EE08-B811-1809-4B294994B130}"/>
              </a:ext>
            </a:extLst>
          </p:cNvPr>
          <p:cNvSpPr txBox="1">
            <a:spLocks noGrp="1"/>
          </p:cNvSpPr>
          <p:nvPr>
            <p:ph type="title" idx="4294967295"/>
          </p:nvPr>
        </p:nvSpPr>
        <p:spPr>
          <a:xfrm>
            <a:off x="337350" y="1176316"/>
            <a:ext cx="9144000"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Georgia"/>
              <a:buNone/>
              <a:tabLst/>
              <a:defRPr/>
            </a:pP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Setting</a:t>
            </a:r>
            <a:r>
              <a:rPr kumimoji="0" lang="en-US" sz="2800" b="0" i="0" u="none" strike="noStrike" kern="0" cap="none" spc="-65"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up</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your</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programming</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environment (Compilers)</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13" name="Google Shape;131;p19">
            <a:extLst>
              <a:ext uri="{FF2B5EF4-FFF2-40B4-BE49-F238E27FC236}">
                <a16:creationId xmlns:a16="http://schemas.microsoft.com/office/drawing/2014/main" id="{DACFBBCC-3B81-E88B-687A-DCC17434B99A}"/>
              </a:ext>
            </a:extLst>
          </p:cNvPr>
          <p:cNvSpPr/>
          <p:nvPr/>
        </p:nvSpPr>
        <p:spPr>
          <a:xfrm>
            <a:off x="424975" y="1997240"/>
            <a:ext cx="2640300" cy="411236"/>
          </a:xfrm>
          <a:prstGeom prst="rect">
            <a:avLst/>
          </a:prstGeom>
          <a:solidFill>
            <a:srgbClr val="FFB71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Compiler (GCC/Clang)</a:t>
            </a:r>
            <a:endParaRPr sz="1800" dirty="0"/>
          </a:p>
        </p:txBody>
      </p:sp>
      <p:pic>
        <p:nvPicPr>
          <p:cNvPr id="3" name="object 3">
            <a:extLst>
              <a:ext uri="{C183D7F6-B498-43B3-948B-1728B52AA6E4}">
                <adec:decorative xmlns:adec="http://schemas.microsoft.com/office/drawing/2017/decorative" val="1"/>
              </a:ext>
            </a:extLst>
          </p:cNvPr>
          <p:cNvPicPr/>
          <p:nvPr/>
        </p:nvPicPr>
        <p:blipFill>
          <a:blip r:embed="rId3" cstate="print"/>
          <a:stretch>
            <a:fillRect/>
          </a:stretch>
        </p:blipFill>
        <p:spPr>
          <a:xfrm>
            <a:off x="1126900" y="2595239"/>
            <a:ext cx="1435718" cy="1694147"/>
          </a:xfrm>
          <a:prstGeom prst="rect">
            <a:avLst/>
          </a:prstGeom>
        </p:spPr>
      </p:pic>
      <p:pic>
        <p:nvPicPr>
          <p:cNvPr id="4" name="object 4">
            <a:extLst>
              <a:ext uri="{C183D7F6-B498-43B3-948B-1728B52AA6E4}">
                <adec:decorative xmlns:adec="http://schemas.microsoft.com/office/drawing/2017/decorative" val="1"/>
              </a:ext>
            </a:extLst>
          </p:cNvPr>
          <p:cNvPicPr/>
          <p:nvPr/>
        </p:nvPicPr>
        <p:blipFill>
          <a:blip r:embed="rId4" cstate="print"/>
          <a:stretch>
            <a:fillRect/>
          </a:stretch>
        </p:blipFill>
        <p:spPr>
          <a:xfrm>
            <a:off x="3191700" y="2595239"/>
            <a:ext cx="1694149" cy="1694149"/>
          </a:xfrm>
          <a:prstGeom prst="rect">
            <a:avLst/>
          </a:prstGeom>
        </p:spPr>
      </p:pic>
      <p:pic>
        <p:nvPicPr>
          <p:cNvPr id="5" name="object 5" descr="The Compilation Process&#10;A linear process diagram showing how a Compiler works. On the left is human-readable &quot;Source code&quot; (using a C++ code snippet as an example). An arrow points to a central blue box labeled &quot;Compiler.&quot; A second arrow points to the final output on the right: &quot;Target code,&quot; represented as a block of binary machine code (1s and 0s)."/>
          <p:cNvPicPr/>
          <p:nvPr/>
        </p:nvPicPr>
        <p:blipFill>
          <a:blip r:embed="rId5" cstate="print"/>
          <a:stretch>
            <a:fillRect/>
          </a:stretch>
        </p:blipFill>
        <p:spPr>
          <a:xfrm>
            <a:off x="692403" y="4576965"/>
            <a:ext cx="5304012" cy="1660289"/>
          </a:xfrm>
          <a:prstGeom prst="rect">
            <a:avLst/>
          </a:prstGeom>
        </p:spPr>
      </p:pic>
      <p:sp>
        <p:nvSpPr>
          <p:cNvPr id="7" name="object 7"/>
          <p:cNvSpPr txBox="1">
            <a:spLocks noGrp="1"/>
          </p:cNvSpPr>
          <p:nvPr>
            <p:ph type="body" idx="1"/>
          </p:nvPr>
        </p:nvSpPr>
        <p:spPr>
          <a:xfrm>
            <a:off x="6321357" y="2313103"/>
            <a:ext cx="5610739" cy="3924151"/>
          </a:xfrm>
          <a:prstGeom prst="rect">
            <a:avLst/>
          </a:prstGeom>
        </p:spPr>
        <p:txBody>
          <a:bodyPr vert="horz" wrap="square" lIns="0" tIns="12700" rIns="0" bIns="0" rtlCol="0">
            <a:spAutoFit/>
          </a:bodyPr>
          <a:lstStyle/>
          <a:p>
            <a:pPr marL="0" marR="5080" indent="0">
              <a:lnSpc>
                <a:spcPct val="100000"/>
              </a:lnSpc>
              <a:spcBef>
                <a:spcPts val="100"/>
              </a:spcBef>
              <a:buNone/>
            </a:pPr>
            <a:r>
              <a:rPr lang="en-US" sz="2000" b="1" dirty="0">
                <a:solidFill>
                  <a:srgbClr val="0F2044"/>
                </a:solidFill>
              </a:rPr>
              <a:t>Useful</a:t>
            </a:r>
            <a:r>
              <a:rPr lang="en-US" sz="2000" b="1" spc="-100" dirty="0">
                <a:solidFill>
                  <a:srgbClr val="0F2044"/>
                </a:solidFill>
              </a:rPr>
              <a:t> </a:t>
            </a:r>
            <a:r>
              <a:rPr lang="en-US" sz="2000" b="1" spc="-10" dirty="0">
                <a:solidFill>
                  <a:srgbClr val="0F2044"/>
                </a:solidFill>
              </a:rPr>
              <a:t>resource:</a:t>
            </a:r>
          </a:p>
          <a:p>
            <a:pPr marL="0" marR="5080" indent="0">
              <a:lnSpc>
                <a:spcPct val="100000"/>
              </a:lnSpc>
              <a:spcBef>
                <a:spcPts val="100"/>
              </a:spcBef>
              <a:buNone/>
            </a:pPr>
            <a:endParaRPr lang="en-US" sz="2000" spc="-10" dirty="0">
              <a:solidFill>
                <a:srgbClr val="0F2044"/>
              </a:solidFill>
            </a:endParaRPr>
          </a:p>
          <a:p>
            <a:pPr marL="0" marR="5080" indent="0">
              <a:lnSpc>
                <a:spcPct val="100000"/>
              </a:lnSpc>
              <a:spcBef>
                <a:spcPts val="100"/>
              </a:spcBef>
              <a:buNone/>
            </a:pPr>
            <a:r>
              <a:rPr lang="en-US" sz="2000" spc="-10" dirty="0">
                <a:solidFill>
                  <a:srgbClr val="0F2044"/>
                </a:solidFill>
              </a:rPr>
              <a:t>MinGW Compiler:</a:t>
            </a:r>
          </a:p>
          <a:p>
            <a:pPr marL="342900" marR="5080" indent="-342900">
              <a:lnSpc>
                <a:spcPct val="100000"/>
              </a:lnSpc>
              <a:spcBef>
                <a:spcPts val="100"/>
              </a:spcBef>
            </a:pPr>
            <a:r>
              <a:rPr lang="en-US" sz="2000" spc="-10" dirty="0">
                <a:solidFill>
                  <a:srgbClr val="0F2044"/>
                </a:solidFill>
                <a:hlinkClick r:id="rId6"/>
              </a:rPr>
              <a:t>Installing MinGW Compiler for </a:t>
            </a:r>
            <a:r>
              <a:rPr lang="en-US" sz="2000" spc="-10" dirty="0" err="1">
                <a:solidFill>
                  <a:srgbClr val="0F2044"/>
                </a:solidFill>
                <a:hlinkClick r:id="rId6"/>
              </a:rPr>
              <a:t>VSCode</a:t>
            </a:r>
            <a:r>
              <a:rPr lang="en-US" sz="2000" spc="-10" dirty="0">
                <a:solidFill>
                  <a:srgbClr val="0F2044"/>
                </a:solidFill>
                <a:hlinkClick r:id="rId6"/>
              </a:rPr>
              <a:t> </a:t>
            </a:r>
            <a:br>
              <a:rPr lang="en-US" sz="2000" spc="-10" dirty="0">
                <a:solidFill>
                  <a:srgbClr val="0F2044"/>
                </a:solidFill>
                <a:hlinkClick r:id="rId6"/>
              </a:rPr>
            </a:br>
            <a:r>
              <a:rPr lang="en-US" sz="2000" spc="-10" dirty="0">
                <a:solidFill>
                  <a:srgbClr val="0F2044"/>
                </a:solidFill>
                <a:hlinkClick r:id="rId6"/>
              </a:rPr>
              <a:t>on Win 10 x64</a:t>
            </a:r>
            <a:endParaRPr lang="en-US" sz="2000" spc="-10" dirty="0">
              <a:solidFill>
                <a:srgbClr val="0F2044"/>
              </a:solidFill>
            </a:endParaRPr>
          </a:p>
          <a:p>
            <a:pPr marL="0" marR="5080" indent="0">
              <a:lnSpc>
                <a:spcPct val="100000"/>
              </a:lnSpc>
              <a:spcBef>
                <a:spcPts val="100"/>
              </a:spcBef>
              <a:buNone/>
            </a:pPr>
            <a:endParaRPr lang="en-US" sz="2000" spc="-10" dirty="0">
              <a:solidFill>
                <a:srgbClr val="0F2044"/>
              </a:solidFill>
            </a:endParaRPr>
          </a:p>
          <a:p>
            <a:pPr marL="0" marR="5080" indent="0">
              <a:lnSpc>
                <a:spcPct val="100000"/>
              </a:lnSpc>
              <a:spcBef>
                <a:spcPts val="100"/>
              </a:spcBef>
              <a:buNone/>
            </a:pPr>
            <a:r>
              <a:rPr lang="en-US" sz="2000" spc="-10" dirty="0">
                <a:solidFill>
                  <a:srgbClr val="0F2044"/>
                </a:solidFill>
              </a:rPr>
              <a:t>Homebrew:</a:t>
            </a:r>
          </a:p>
          <a:p>
            <a:pPr marL="342900" marR="5080" indent="-342900">
              <a:lnSpc>
                <a:spcPct val="100000"/>
              </a:lnSpc>
              <a:spcBef>
                <a:spcPts val="100"/>
              </a:spcBef>
              <a:spcAft>
                <a:spcPts val="600"/>
              </a:spcAft>
            </a:pPr>
            <a:r>
              <a:rPr lang="en-US" sz="2000" spc="-10" dirty="0">
                <a:solidFill>
                  <a:srgbClr val="0F2044"/>
                </a:solidFill>
                <a:hlinkClick r:id="rId7"/>
              </a:rPr>
              <a:t>Download and Install Homebrew</a:t>
            </a:r>
            <a:endParaRPr lang="en-US" sz="2000" spc="-10" dirty="0">
              <a:solidFill>
                <a:srgbClr val="0F2044"/>
              </a:solidFill>
            </a:endParaRPr>
          </a:p>
          <a:p>
            <a:pPr marL="342900" marR="5080" indent="-342900">
              <a:lnSpc>
                <a:spcPct val="100000"/>
              </a:lnSpc>
              <a:spcBef>
                <a:spcPts val="100"/>
              </a:spcBef>
            </a:pPr>
            <a:r>
              <a:rPr lang="en-US" sz="2000" spc="-10" dirty="0">
                <a:solidFill>
                  <a:srgbClr val="0F2044"/>
                </a:solidFill>
                <a:hlinkClick r:id="rId8"/>
              </a:rPr>
              <a:t>Tutorial for Homebrew setup</a:t>
            </a:r>
            <a:endParaRPr lang="en-US" sz="2000" spc="-10" dirty="0">
              <a:solidFill>
                <a:srgbClr val="0F2044"/>
              </a:solidFill>
            </a:endParaRPr>
          </a:p>
          <a:p>
            <a:pPr marL="0" marR="5080" indent="0">
              <a:lnSpc>
                <a:spcPct val="100000"/>
              </a:lnSpc>
              <a:spcBef>
                <a:spcPts val="100"/>
              </a:spcBef>
              <a:buNone/>
            </a:pPr>
            <a:endParaRPr lang="en-US" sz="2000" spc="-10" dirty="0">
              <a:solidFill>
                <a:srgbClr val="0F2044"/>
              </a:solidFill>
            </a:endParaRPr>
          </a:p>
          <a:p>
            <a:pPr marL="0" marR="5080" indent="0">
              <a:lnSpc>
                <a:spcPct val="100000"/>
              </a:lnSpc>
              <a:spcBef>
                <a:spcPts val="100"/>
              </a:spcBef>
              <a:buNone/>
            </a:pPr>
            <a:r>
              <a:rPr lang="en-US" sz="2000" spc="-10" dirty="0">
                <a:solidFill>
                  <a:srgbClr val="0F2044"/>
                </a:solidFill>
              </a:rPr>
              <a:t>Git:</a:t>
            </a:r>
          </a:p>
          <a:p>
            <a:pPr marL="342900" marR="5080" indent="-342900">
              <a:lnSpc>
                <a:spcPct val="100000"/>
              </a:lnSpc>
              <a:spcBef>
                <a:spcPts val="100"/>
              </a:spcBef>
            </a:pPr>
            <a:r>
              <a:rPr lang="en-US" sz="2000" spc="-10" dirty="0">
                <a:solidFill>
                  <a:srgbClr val="0F2044"/>
                </a:solidFill>
                <a:hlinkClick r:id="rId9"/>
              </a:rPr>
              <a:t>Download Git</a:t>
            </a:r>
            <a:endParaRPr lang="en-US" sz="2000" spc="-10" dirty="0">
              <a:solidFill>
                <a:srgbClr val="0F204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113;p18">
            <a:extLst>
              <a:ext uri="{FF2B5EF4-FFF2-40B4-BE49-F238E27FC236}">
                <a16:creationId xmlns:a16="http://schemas.microsoft.com/office/drawing/2014/main" id="{E4738504-86A5-DD8E-E619-6FE96615F260}"/>
              </a:ext>
            </a:extLst>
          </p:cNvPr>
          <p:cNvSpPr txBox="1">
            <a:spLocks noGrp="1"/>
          </p:cNvSpPr>
          <p:nvPr>
            <p:ph type="title" idx="4294967295"/>
          </p:nvPr>
        </p:nvSpPr>
        <p:spPr>
          <a:xfrm>
            <a:off x="337349" y="1176316"/>
            <a:ext cx="11417503" cy="69600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2"/>
              </a:buClr>
              <a:buSzPts val="4400"/>
              <a:buFont typeface="Georgia"/>
              <a:buNone/>
              <a:defRPr sz="4400" b="0" i="0" u="none" strike="noStrike" cap="none">
                <a:solidFill>
                  <a:schemeClr val="dk2"/>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Tx/>
              <a:buFont typeface="Georgia"/>
              <a:buNone/>
              <a:tabLst/>
              <a:defRPr/>
            </a:pP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Setting</a:t>
            </a:r>
            <a:r>
              <a:rPr kumimoji="0" lang="en-US" sz="2800" b="0" i="0" u="none" strike="noStrike" kern="0" cap="none" spc="-65"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up</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0" normalizeH="0" baseline="0" noProof="0" dirty="0">
                <a:ln>
                  <a:noFill/>
                </a:ln>
                <a:solidFill>
                  <a:schemeClr val="dk2"/>
                </a:solidFill>
                <a:effectLst/>
                <a:uLnTx/>
                <a:uFillTx/>
                <a:latin typeface="Georgia"/>
                <a:ea typeface="Georgia"/>
                <a:cs typeface="Georgia"/>
                <a:sym typeface="Georgia"/>
              </a:rPr>
              <a:t>your</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programming</a:t>
            </a:r>
            <a:r>
              <a:rPr kumimoji="0" lang="en-US" sz="2800" b="0" i="0" u="none" strike="noStrike" kern="0" cap="none" spc="-60" normalizeH="0" baseline="0" noProof="0" dirty="0">
                <a:ln>
                  <a:noFill/>
                </a:ln>
                <a:solidFill>
                  <a:schemeClr val="dk2"/>
                </a:solidFill>
                <a:effectLst/>
                <a:uLnTx/>
                <a:uFillTx/>
                <a:latin typeface="Georgia"/>
                <a:ea typeface="Georgia"/>
                <a:cs typeface="Georgia"/>
                <a:sym typeface="Georgia"/>
              </a:rPr>
              <a:t> </a:t>
            </a:r>
            <a:r>
              <a:rPr kumimoji="0" lang="en-US" sz="2800" b="0" i="0" u="none" strike="noStrike" kern="0" cap="none" spc="-10" normalizeH="0" baseline="0" noProof="0" dirty="0">
                <a:ln>
                  <a:noFill/>
                </a:ln>
                <a:solidFill>
                  <a:schemeClr val="dk2"/>
                </a:solidFill>
                <a:effectLst/>
                <a:uLnTx/>
                <a:uFillTx/>
                <a:latin typeface="Georgia"/>
                <a:ea typeface="Georgia"/>
                <a:cs typeface="Georgia"/>
                <a:sym typeface="Georgia"/>
              </a:rPr>
              <a:t>environment (WSL / GCC via terminal)</a:t>
            </a:r>
            <a:endParaRPr kumimoji="0" lang="en-US" sz="2800" b="0" i="0" u="none" strike="noStrike" kern="0" cap="none" spc="0" normalizeH="0" baseline="0" noProof="0" dirty="0">
              <a:ln>
                <a:noFill/>
              </a:ln>
              <a:solidFill>
                <a:srgbClr val="0F2044"/>
              </a:solidFill>
              <a:effectLst/>
              <a:uLnTx/>
              <a:uFillTx/>
              <a:latin typeface="Georgia"/>
              <a:ea typeface="Georgia"/>
              <a:cs typeface="Georgia"/>
              <a:sym typeface="Georgia"/>
            </a:endParaRPr>
          </a:p>
        </p:txBody>
      </p:sp>
      <p:sp>
        <p:nvSpPr>
          <p:cNvPr id="6" name="object 6"/>
          <p:cNvSpPr txBox="1"/>
          <p:nvPr/>
        </p:nvSpPr>
        <p:spPr>
          <a:xfrm>
            <a:off x="424974" y="1934374"/>
            <a:ext cx="3684270" cy="264160"/>
          </a:xfrm>
          <a:prstGeom prst="rect">
            <a:avLst/>
          </a:prstGeom>
          <a:ln w="19049">
            <a:solidFill>
              <a:srgbClr val="A00C30"/>
            </a:solidFill>
          </a:ln>
        </p:spPr>
        <p:txBody>
          <a:bodyPr vert="horz" wrap="square" lIns="0" tIns="17780" rIns="0" bIns="0" rtlCol="0">
            <a:spAutoFit/>
          </a:bodyPr>
          <a:lstStyle/>
          <a:p>
            <a:pPr marL="1066165">
              <a:lnSpc>
                <a:spcPct val="100000"/>
              </a:lnSpc>
              <a:spcBef>
                <a:spcPts val="140"/>
              </a:spcBef>
            </a:pPr>
            <a:r>
              <a:rPr sz="1400" dirty="0">
                <a:latin typeface="Arial MT"/>
                <a:cs typeface="Arial MT"/>
              </a:rPr>
              <a:t>For</a:t>
            </a:r>
            <a:r>
              <a:rPr sz="1400" spc="-5" dirty="0">
                <a:latin typeface="Arial MT"/>
                <a:cs typeface="Arial MT"/>
              </a:rPr>
              <a:t> </a:t>
            </a:r>
            <a:r>
              <a:rPr sz="1400" dirty="0">
                <a:latin typeface="Arial MT"/>
                <a:cs typeface="Arial MT"/>
              </a:rPr>
              <a:t>Windows</a:t>
            </a:r>
            <a:r>
              <a:rPr sz="1400" spc="-5" dirty="0">
                <a:latin typeface="Arial MT"/>
                <a:cs typeface="Arial MT"/>
              </a:rPr>
              <a:t> </a:t>
            </a:r>
            <a:r>
              <a:rPr sz="1400" spc="-10" dirty="0">
                <a:latin typeface="Arial MT"/>
                <a:cs typeface="Arial MT"/>
              </a:rPr>
              <a:t>Users</a:t>
            </a:r>
            <a:endParaRPr sz="1400" dirty="0">
              <a:latin typeface="Arial MT"/>
              <a:cs typeface="Arial MT"/>
            </a:endParaRPr>
          </a:p>
        </p:txBody>
      </p:sp>
      <p:sp>
        <p:nvSpPr>
          <p:cNvPr id="3" name="object 3"/>
          <p:cNvSpPr txBox="1"/>
          <p:nvPr/>
        </p:nvSpPr>
        <p:spPr>
          <a:xfrm>
            <a:off x="498000" y="2473455"/>
            <a:ext cx="26581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F2044"/>
                </a:solidFill>
                <a:latin typeface="Arial"/>
                <a:cs typeface="Arial"/>
              </a:rPr>
              <a:t>Install</a:t>
            </a:r>
            <a:r>
              <a:rPr sz="1800" b="1" spc="-45" dirty="0">
                <a:solidFill>
                  <a:srgbClr val="0F2044"/>
                </a:solidFill>
                <a:latin typeface="Arial"/>
                <a:cs typeface="Arial"/>
              </a:rPr>
              <a:t> </a:t>
            </a:r>
            <a:r>
              <a:rPr sz="1800" b="1" dirty="0">
                <a:solidFill>
                  <a:srgbClr val="0F2044"/>
                </a:solidFill>
                <a:latin typeface="Arial"/>
                <a:cs typeface="Arial"/>
              </a:rPr>
              <a:t>WSL</a:t>
            </a:r>
            <a:r>
              <a:rPr sz="1800" b="1" spc="-75" dirty="0">
                <a:solidFill>
                  <a:srgbClr val="0F2044"/>
                </a:solidFill>
                <a:latin typeface="Arial"/>
                <a:cs typeface="Arial"/>
              </a:rPr>
              <a:t> </a:t>
            </a:r>
            <a:r>
              <a:rPr sz="1800" b="1" dirty="0">
                <a:solidFill>
                  <a:srgbClr val="0F2044"/>
                </a:solidFill>
                <a:latin typeface="Arial"/>
                <a:cs typeface="Arial"/>
              </a:rPr>
              <a:t>on</a:t>
            </a:r>
            <a:r>
              <a:rPr sz="1800" b="1" spc="-40" dirty="0">
                <a:solidFill>
                  <a:srgbClr val="0F2044"/>
                </a:solidFill>
                <a:latin typeface="Arial"/>
                <a:cs typeface="Arial"/>
              </a:rPr>
              <a:t> </a:t>
            </a:r>
            <a:r>
              <a:rPr sz="1800" b="1" spc="-10" dirty="0">
                <a:solidFill>
                  <a:srgbClr val="0F2044"/>
                </a:solidFill>
                <a:latin typeface="Arial"/>
                <a:cs typeface="Arial"/>
              </a:rPr>
              <a:t>Windows</a:t>
            </a:r>
            <a:endParaRPr sz="1800">
              <a:latin typeface="Arial"/>
              <a:cs typeface="Arial"/>
            </a:endParaRPr>
          </a:p>
        </p:txBody>
      </p:sp>
      <p:sp>
        <p:nvSpPr>
          <p:cNvPr id="4" name="object 4"/>
          <p:cNvSpPr txBox="1"/>
          <p:nvPr/>
        </p:nvSpPr>
        <p:spPr>
          <a:xfrm>
            <a:off x="498000" y="3052576"/>
            <a:ext cx="35572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F2044"/>
                </a:solidFill>
                <a:latin typeface="Arial MT"/>
                <a:cs typeface="Arial MT"/>
              </a:rPr>
              <a:t>Open</a:t>
            </a:r>
            <a:r>
              <a:rPr sz="1800" spc="-40" dirty="0">
                <a:solidFill>
                  <a:srgbClr val="0F2044"/>
                </a:solidFill>
                <a:latin typeface="Arial MT"/>
                <a:cs typeface="Arial MT"/>
              </a:rPr>
              <a:t> </a:t>
            </a:r>
            <a:r>
              <a:rPr sz="1800" dirty="0">
                <a:solidFill>
                  <a:srgbClr val="0F2044"/>
                </a:solidFill>
                <a:latin typeface="Arial MT"/>
                <a:cs typeface="Arial MT"/>
              </a:rPr>
              <a:t>PowerShell</a:t>
            </a:r>
            <a:r>
              <a:rPr sz="1800" spc="-25" dirty="0">
                <a:solidFill>
                  <a:srgbClr val="0F2044"/>
                </a:solidFill>
                <a:latin typeface="Arial MT"/>
                <a:cs typeface="Arial MT"/>
              </a:rPr>
              <a:t> </a:t>
            </a:r>
            <a:r>
              <a:rPr sz="1800" dirty="0">
                <a:solidFill>
                  <a:srgbClr val="0F2044"/>
                </a:solidFill>
                <a:latin typeface="Arial MT"/>
                <a:cs typeface="Arial MT"/>
              </a:rPr>
              <a:t>as</a:t>
            </a:r>
            <a:r>
              <a:rPr sz="1800" spc="-120" dirty="0">
                <a:solidFill>
                  <a:srgbClr val="0F2044"/>
                </a:solidFill>
                <a:latin typeface="Arial MT"/>
                <a:cs typeface="Arial MT"/>
              </a:rPr>
              <a:t> </a:t>
            </a:r>
            <a:r>
              <a:rPr sz="1800" spc="-10" dirty="0">
                <a:solidFill>
                  <a:srgbClr val="0F2044"/>
                </a:solidFill>
                <a:latin typeface="Arial MT"/>
                <a:cs typeface="Arial MT"/>
              </a:rPr>
              <a:t>Administrator.</a:t>
            </a:r>
            <a:endParaRPr sz="1800">
              <a:latin typeface="Arial MT"/>
              <a:cs typeface="Arial MT"/>
            </a:endParaRPr>
          </a:p>
        </p:txBody>
      </p:sp>
      <p:sp>
        <p:nvSpPr>
          <p:cNvPr id="5" name="object 5"/>
          <p:cNvSpPr txBox="1"/>
          <p:nvPr/>
        </p:nvSpPr>
        <p:spPr>
          <a:xfrm>
            <a:off x="498000" y="3601215"/>
            <a:ext cx="430530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F2044"/>
                </a:solidFill>
                <a:latin typeface="Arial MT"/>
                <a:cs typeface="Arial MT"/>
              </a:rPr>
              <a:t>Run</a:t>
            </a:r>
            <a:r>
              <a:rPr sz="1800" spc="-40" dirty="0">
                <a:solidFill>
                  <a:srgbClr val="0F2044"/>
                </a:solidFill>
                <a:latin typeface="Arial MT"/>
                <a:cs typeface="Arial MT"/>
              </a:rPr>
              <a:t> </a:t>
            </a:r>
            <a:r>
              <a:rPr sz="1800" dirty="0">
                <a:solidFill>
                  <a:srgbClr val="0F2044"/>
                </a:solidFill>
                <a:latin typeface="Arial MT"/>
                <a:cs typeface="Arial MT"/>
              </a:rPr>
              <a:t>the</a:t>
            </a:r>
            <a:r>
              <a:rPr sz="1800" spc="-25" dirty="0">
                <a:solidFill>
                  <a:srgbClr val="0F2044"/>
                </a:solidFill>
                <a:latin typeface="Arial MT"/>
                <a:cs typeface="Arial MT"/>
              </a:rPr>
              <a:t> </a:t>
            </a:r>
            <a:r>
              <a:rPr sz="1800" dirty="0">
                <a:solidFill>
                  <a:srgbClr val="0F2044"/>
                </a:solidFill>
                <a:latin typeface="Arial MT"/>
                <a:cs typeface="Arial MT"/>
              </a:rPr>
              <a:t>following</a:t>
            </a:r>
            <a:r>
              <a:rPr sz="1800" spc="-25" dirty="0">
                <a:solidFill>
                  <a:srgbClr val="0F2044"/>
                </a:solidFill>
                <a:latin typeface="Arial MT"/>
                <a:cs typeface="Arial MT"/>
              </a:rPr>
              <a:t> </a:t>
            </a:r>
            <a:r>
              <a:rPr sz="1800" dirty="0">
                <a:solidFill>
                  <a:srgbClr val="0F2044"/>
                </a:solidFill>
                <a:latin typeface="Arial MT"/>
                <a:cs typeface="Arial MT"/>
              </a:rPr>
              <a:t>command</a:t>
            </a:r>
            <a:r>
              <a:rPr sz="1800" spc="-25" dirty="0">
                <a:solidFill>
                  <a:srgbClr val="0F2044"/>
                </a:solidFill>
                <a:latin typeface="Arial MT"/>
                <a:cs typeface="Arial MT"/>
              </a:rPr>
              <a:t> </a:t>
            </a:r>
            <a:r>
              <a:rPr sz="1800" dirty="0">
                <a:solidFill>
                  <a:srgbClr val="0F2044"/>
                </a:solidFill>
                <a:latin typeface="Arial MT"/>
                <a:cs typeface="Arial MT"/>
              </a:rPr>
              <a:t>to</a:t>
            </a:r>
            <a:r>
              <a:rPr sz="1800" spc="-25" dirty="0">
                <a:solidFill>
                  <a:srgbClr val="0F2044"/>
                </a:solidFill>
                <a:latin typeface="Arial MT"/>
                <a:cs typeface="Arial MT"/>
              </a:rPr>
              <a:t> </a:t>
            </a:r>
            <a:r>
              <a:rPr sz="1800" dirty="0">
                <a:solidFill>
                  <a:srgbClr val="0F2044"/>
                </a:solidFill>
                <a:latin typeface="Arial MT"/>
                <a:cs typeface="Arial MT"/>
              </a:rPr>
              <a:t>install</a:t>
            </a:r>
            <a:r>
              <a:rPr sz="1800" spc="-25" dirty="0">
                <a:solidFill>
                  <a:srgbClr val="0F2044"/>
                </a:solidFill>
                <a:latin typeface="Arial MT"/>
                <a:cs typeface="Arial MT"/>
              </a:rPr>
              <a:t> WSL </a:t>
            </a:r>
            <a:r>
              <a:rPr sz="1800" dirty="0">
                <a:solidFill>
                  <a:srgbClr val="0F2044"/>
                </a:solidFill>
                <a:latin typeface="Arial MT"/>
                <a:cs typeface="Arial MT"/>
              </a:rPr>
              <a:t>with</a:t>
            </a:r>
            <a:r>
              <a:rPr sz="1800" spc="-25" dirty="0">
                <a:solidFill>
                  <a:srgbClr val="0F2044"/>
                </a:solidFill>
                <a:latin typeface="Arial MT"/>
                <a:cs typeface="Arial MT"/>
              </a:rPr>
              <a:t> </a:t>
            </a:r>
            <a:r>
              <a:rPr sz="1800" dirty="0">
                <a:solidFill>
                  <a:srgbClr val="0F2044"/>
                </a:solidFill>
                <a:latin typeface="Arial MT"/>
                <a:cs typeface="Arial MT"/>
              </a:rPr>
              <a:t>the</a:t>
            </a:r>
            <a:r>
              <a:rPr sz="1800" spc="-25" dirty="0">
                <a:solidFill>
                  <a:srgbClr val="0F2044"/>
                </a:solidFill>
                <a:latin typeface="Arial MT"/>
                <a:cs typeface="Arial MT"/>
              </a:rPr>
              <a:t> </a:t>
            </a:r>
            <a:r>
              <a:rPr sz="1800" dirty="0">
                <a:solidFill>
                  <a:srgbClr val="0F2044"/>
                </a:solidFill>
                <a:latin typeface="Arial MT"/>
                <a:cs typeface="Arial MT"/>
              </a:rPr>
              <a:t>default</a:t>
            </a:r>
            <a:r>
              <a:rPr sz="1800" spc="-25" dirty="0">
                <a:solidFill>
                  <a:srgbClr val="0F2044"/>
                </a:solidFill>
                <a:latin typeface="Arial MT"/>
                <a:cs typeface="Arial MT"/>
              </a:rPr>
              <a:t> </a:t>
            </a:r>
            <a:r>
              <a:rPr sz="1800" dirty="0">
                <a:solidFill>
                  <a:srgbClr val="0F2044"/>
                </a:solidFill>
                <a:latin typeface="Arial MT"/>
                <a:cs typeface="Arial MT"/>
              </a:rPr>
              <a:t>Ubuntu</a:t>
            </a:r>
            <a:r>
              <a:rPr sz="1800" spc="-25" dirty="0">
                <a:solidFill>
                  <a:srgbClr val="0F2044"/>
                </a:solidFill>
                <a:latin typeface="Arial MT"/>
                <a:cs typeface="Arial MT"/>
              </a:rPr>
              <a:t> </a:t>
            </a:r>
            <a:r>
              <a:rPr sz="1800" spc="-10" dirty="0">
                <a:solidFill>
                  <a:srgbClr val="0F2044"/>
                </a:solidFill>
                <a:latin typeface="Arial MT"/>
                <a:cs typeface="Arial MT"/>
              </a:rPr>
              <a:t>distribution:</a:t>
            </a:r>
            <a:endParaRPr sz="1800">
              <a:latin typeface="Arial MT"/>
              <a:cs typeface="Arial MT"/>
            </a:endParaRPr>
          </a:p>
        </p:txBody>
      </p:sp>
      <p:sp>
        <p:nvSpPr>
          <p:cNvPr id="7" name="object 7"/>
          <p:cNvSpPr txBox="1"/>
          <p:nvPr/>
        </p:nvSpPr>
        <p:spPr>
          <a:xfrm>
            <a:off x="501174" y="4296574"/>
            <a:ext cx="3684270" cy="462280"/>
          </a:xfrm>
          <a:prstGeom prst="rect">
            <a:avLst/>
          </a:prstGeom>
          <a:ln w="19049">
            <a:solidFill>
              <a:srgbClr val="A00C30"/>
            </a:solidFill>
          </a:ln>
        </p:spPr>
        <p:txBody>
          <a:bodyPr vert="horz" wrap="square" lIns="0" tIns="100330" rIns="0" bIns="0" rtlCol="0">
            <a:spAutoFit/>
          </a:bodyPr>
          <a:lstStyle/>
          <a:p>
            <a:pPr marL="85725">
              <a:lnSpc>
                <a:spcPct val="100000"/>
              </a:lnSpc>
              <a:spcBef>
                <a:spcPts val="790"/>
              </a:spcBef>
            </a:pPr>
            <a:r>
              <a:rPr sz="1600" dirty="0">
                <a:latin typeface="Arial MT"/>
                <a:cs typeface="Arial MT"/>
              </a:rPr>
              <a:t>wsl</a:t>
            </a:r>
            <a:r>
              <a:rPr sz="1600" spc="-5" dirty="0">
                <a:latin typeface="Arial MT"/>
                <a:cs typeface="Arial MT"/>
              </a:rPr>
              <a:t> </a:t>
            </a:r>
            <a:r>
              <a:rPr sz="1600" spc="-10" dirty="0">
                <a:latin typeface="Arial MT"/>
                <a:cs typeface="Arial MT"/>
              </a:rPr>
              <a:t>--install</a:t>
            </a:r>
            <a:endParaRPr sz="1600" dirty="0">
              <a:latin typeface="Arial MT"/>
              <a:cs typeface="Arial MT"/>
            </a:endParaRPr>
          </a:p>
        </p:txBody>
      </p:sp>
      <p:sp>
        <p:nvSpPr>
          <p:cNvPr id="8" name="object 8"/>
          <p:cNvSpPr txBox="1"/>
          <p:nvPr/>
        </p:nvSpPr>
        <p:spPr>
          <a:xfrm>
            <a:off x="498000" y="4835655"/>
            <a:ext cx="448056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Once</a:t>
            </a:r>
            <a:r>
              <a:rPr sz="1800" spc="-40" dirty="0">
                <a:latin typeface="Arial MT"/>
                <a:cs typeface="Arial MT"/>
              </a:rPr>
              <a:t> </a:t>
            </a:r>
            <a:r>
              <a:rPr sz="1800" dirty="0">
                <a:latin typeface="Arial MT"/>
                <a:cs typeface="Arial MT"/>
              </a:rPr>
              <a:t>the</a:t>
            </a:r>
            <a:r>
              <a:rPr sz="1800" spc="-35" dirty="0">
                <a:latin typeface="Arial MT"/>
                <a:cs typeface="Arial MT"/>
              </a:rPr>
              <a:t> </a:t>
            </a:r>
            <a:r>
              <a:rPr sz="1800" dirty="0">
                <a:latin typeface="Arial MT"/>
                <a:cs typeface="Arial MT"/>
              </a:rPr>
              <a:t>installation</a:t>
            </a:r>
            <a:r>
              <a:rPr sz="1800" spc="-35" dirty="0">
                <a:latin typeface="Arial MT"/>
                <a:cs typeface="Arial MT"/>
              </a:rPr>
              <a:t> </a:t>
            </a:r>
            <a:r>
              <a:rPr sz="1800" dirty="0">
                <a:latin typeface="Arial MT"/>
                <a:cs typeface="Arial MT"/>
              </a:rPr>
              <a:t>completes,</a:t>
            </a:r>
            <a:r>
              <a:rPr sz="1800" spc="-35" dirty="0">
                <a:latin typeface="Arial MT"/>
                <a:cs typeface="Arial MT"/>
              </a:rPr>
              <a:t> </a:t>
            </a:r>
            <a:r>
              <a:rPr sz="1800" dirty="0">
                <a:latin typeface="Arial MT"/>
                <a:cs typeface="Arial MT"/>
              </a:rPr>
              <a:t>restart</a:t>
            </a:r>
            <a:r>
              <a:rPr sz="1800" spc="-35" dirty="0">
                <a:latin typeface="Arial MT"/>
                <a:cs typeface="Arial MT"/>
              </a:rPr>
              <a:t> </a:t>
            </a:r>
            <a:r>
              <a:rPr sz="1800" spc="-20" dirty="0">
                <a:latin typeface="Arial MT"/>
                <a:cs typeface="Arial MT"/>
              </a:rPr>
              <a:t>your </a:t>
            </a:r>
            <a:r>
              <a:rPr sz="1800" spc="-10" dirty="0">
                <a:latin typeface="Arial MT"/>
                <a:cs typeface="Arial MT"/>
              </a:rPr>
              <a:t>computer.</a:t>
            </a:r>
            <a:endParaRPr sz="1800">
              <a:latin typeface="Arial MT"/>
              <a:cs typeface="Arial MT"/>
            </a:endParaRPr>
          </a:p>
        </p:txBody>
      </p:sp>
      <p:sp>
        <p:nvSpPr>
          <p:cNvPr id="9" name="object 9"/>
          <p:cNvSpPr txBox="1"/>
          <p:nvPr/>
        </p:nvSpPr>
        <p:spPr>
          <a:xfrm>
            <a:off x="498000" y="5658616"/>
            <a:ext cx="4545330" cy="84836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After</a:t>
            </a:r>
            <a:r>
              <a:rPr sz="1800" spc="-40" dirty="0">
                <a:latin typeface="Arial MT"/>
                <a:cs typeface="Arial MT"/>
              </a:rPr>
              <a:t> </a:t>
            </a:r>
            <a:r>
              <a:rPr sz="1800" dirty="0">
                <a:latin typeface="Arial MT"/>
                <a:cs typeface="Arial MT"/>
              </a:rPr>
              <a:t>restarting,</a:t>
            </a:r>
            <a:r>
              <a:rPr sz="1800" spc="-35" dirty="0">
                <a:latin typeface="Arial MT"/>
                <a:cs typeface="Arial MT"/>
              </a:rPr>
              <a:t> </a:t>
            </a:r>
            <a:r>
              <a:rPr sz="1800" dirty="0">
                <a:latin typeface="Arial MT"/>
                <a:cs typeface="Arial MT"/>
              </a:rPr>
              <a:t>open</a:t>
            </a:r>
            <a:r>
              <a:rPr sz="1800" spc="-10" dirty="0">
                <a:latin typeface="Arial MT"/>
                <a:cs typeface="Arial MT"/>
              </a:rPr>
              <a:t> </a:t>
            </a:r>
            <a:r>
              <a:rPr sz="1800" b="1" dirty="0">
                <a:latin typeface="Arial"/>
                <a:cs typeface="Arial"/>
              </a:rPr>
              <a:t>Ubuntu</a:t>
            </a:r>
            <a:r>
              <a:rPr sz="1800" b="1" spc="-25" dirty="0">
                <a:latin typeface="Arial"/>
                <a:cs typeface="Arial"/>
              </a:rPr>
              <a:t> </a:t>
            </a:r>
            <a:r>
              <a:rPr sz="1800" dirty="0">
                <a:latin typeface="Arial MT"/>
                <a:cs typeface="Arial MT"/>
              </a:rPr>
              <a:t>(or</a:t>
            </a:r>
            <a:r>
              <a:rPr sz="1800" spc="-35" dirty="0">
                <a:latin typeface="Arial MT"/>
                <a:cs typeface="Arial MT"/>
              </a:rPr>
              <a:t> </a:t>
            </a:r>
            <a:r>
              <a:rPr sz="1800" spc="-10" dirty="0">
                <a:latin typeface="Arial MT"/>
                <a:cs typeface="Arial MT"/>
              </a:rPr>
              <a:t>another </a:t>
            </a:r>
            <a:r>
              <a:rPr sz="1800" dirty="0">
                <a:latin typeface="Arial MT"/>
                <a:cs typeface="Arial MT"/>
              </a:rPr>
              <a:t>installed</a:t>
            </a:r>
            <a:r>
              <a:rPr sz="1800" spc="-25" dirty="0">
                <a:latin typeface="Arial MT"/>
                <a:cs typeface="Arial MT"/>
              </a:rPr>
              <a:t> </a:t>
            </a:r>
            <a:r>
              <a:rPr sz="1800" dirty="0">
                <a:latin typeface="Arial MT"/>
                <a:cs typeface="Arial MT"/>
              </a:rPr>
              <a:t>Linux</a:t>
            </a:r>
            <a:r>
              <a:rPr sz="1800" spc="-15" dirty="0">
                <a:latin typeface="Arial MT"/>
                <a:cs typeface="Arial MT"/>
              </a:rPr>
              <a:t> </a:t>
            </a:r>
            <a:r>
              <a:rPr sz="1800" dirty="0">
                <a:latin typeface="Arial MT"/>
                <a:cs typeface="Arial MT"/>
              </a:rPr>
              <a:t>distribution)</a:t>
            </a:r>
            <a:r>
              <a:rPr sz="1800" spc="-15" dirty="0">
                <a:latin typeface="Arial MT"/>
                <a:cs typeface="Arial MT"/>
              </a:rPr>
              <a:t> </a:t>
            </a:r>
            <a:r>
              <a:rPr sz="1800" dirty="0">
                <a:latin typeface="Arial MT"/>
                <a:cs typeface="Arial MT"/>
              </a:rPr>
              <a:t>from</a:t>
            </a:r>
            <a:r>
              <a:rPr sz="1800" spc="-15" dirty="0">
                <a:latin typeface="Arial MT"/>
                <a:cs typeface="Arial MT"/>
              </a:rPr>
              <a:t> </a:t>
            </a:r>
            <a:r>
              <a:rPr sz="1800" dirty="0">
                <a:latin typeface="Arial MT"/>
                <a:cs typeface="Arial MT"/>
              </a:rPr>
              <a:t>the</a:t>
            </a:r>
            <a:r>
              <a:rPr sz="1800" spc="-15" dirty="0">
                <a:latin typeface="Arial MT"/>
                <a:cs typeface="Arial MT"/>
              </a:rPr>
              <a:t> </a:t>
            </a:r>
            <a:r>
              <a:rPr sz="1800" spc="-10" dirty="0">
                <a:latin typeface="Arial MT"/>
                <a:cs typeface="Arial MT"/>
              </a:rPr>
              <a:t>Start </a:t>
            </a:r>
            <a:r>
              <a:rPr sz="1800" dirty="0">
                <a:latin typeface="Arial MT"/>
                <a:cs typeface="Arial MT"/>
              </a:rPr>
              <a:t>Menu</a:t>
            </a:r>
            <a:r>
              <a:rPr sz="1800" spc="-30" dirty="0">
                <a:latin typeface="Arial MT"/>
                <a:cs typeface="Arial MT"/>
              </a:rPr>
              <a:t> </a:t>
            </a:r>
            <a:r>
              <a:rPr sz="1800" dirty="0">
                <a:latin typeface="Arial MT"/>
                <a:cs typeface="Arial MT"/>
              </a:rPr>
              <a:t>and</a:t>
            </a:r>
            <a:r>
              <a:rPr sz="1800" spc="-15" dirty="0">
                <a:latin typeface="Arial MT"/>
                <a:cs typeface="Arial MT"/>
              </a:rPr>
              <a:t> </a:t>
            </a:r>
            <a:r>
              <a:rPr sz="1800" dirty="0">
                <a:latin typeface="Arial MT"/>
                <a:cs typeface="Arial MT"/>
              </a:rPr>
              <a:t>set</a:t>
            </a:r>
            <a:r>
              <a:rPr sz="1800" spc="-20" dirty="0">
                <a:latin typeface="Arial MT"/>
                <a:cs typeface="Arial MT"/>
              </a:rPr>
              <a:t> </a:t>
            </a:r>
            <a:r>
              <a:rPr sz="1800" dirty="0">
                <a:latin typeface="Arial MT"/>
                <a:cs typeface="Arial MT"/>
              </a:rPr>
              <a:t>up</a:t>
            </a:r>
            <a:r>
              <a:rPr sz="1800" spc="-15" dirty="0">
                <a:latin typeface="Arial MT"/>
                <a:cs typeface="Arial MT"/>
              </a:rPr>
              <a:t> </a:t>
            </a:r>
            <a:r>
              <a:rPr sz="1800" dirty="0">
                <a:latin typeface="Arial MT"/>
                <a:cs typeface="Arial MT"/>
              </a:rPr>
              <a:t>a</a:t>
            </a:r>
            <a:r>
              <a:rPr sz="1800" spc="-20" dirty="0">
                <a:latin typeface="Arial MT"/>
                <a:cs typeface="Arial MT"/>
              </a:rPr>
              <a:t> </a:t>
            </a:r>
            <a:r>
              <a:rPr sz="1800" dirty="0">
                <a:latin typeface="Arial MT"/>
                <a:cs typeface="Arial MT"/>
              </a:rPr>
              <a:t>username</a:t>
            </a:r>
            <a:r>
              <a:rPr sz="1800" spc="-15" dirty="0">
                <a:latin typeface="Arial MT"/>
                <a:cs typeface="Arial MT"/>
              </a:rPr>
              <a:t> </a:t>
            </a:r>
            <a:r>
              <a:rPr sz="1800" dirty="0">
                <a:latin typeface="Arial MT"/>
                <a:cs typeface="Arial MT"/>
              </a:rPr>
              <a:t>and</a:t>
            </a:r>
            <a:r>
              <a:rPr sz="1800" spc="-15" dirty="0">
                <a:latin typeface="Arial MT"/>
                <a:cs typeface="Arial MT"/>
              </a:rPr>
              <a:t> </a:t>
            </a:r>
            <a:r>
              <a:rPr sz="1800" spc="-10" dirty="0">
                <a:latin typeface="Arial MT"/>
                <a:cs typeface="Arial MT"/>
              </a:rPr>
              <a:t>password.</a:t>
            </a:r>
            <a:endParaRPr sz="1800">
              <a:latin typeface="Arial MT"/>
              <a:cs typeface="Arial MT"/>
            </a:endParaRPr>
          </a:p>
        </p:txBody>
      </p:sp>
      <p:sp>
        <p:nvSpPr>
          <p:cNvPr id="10" name="object 10"/>
          <p:cNvSpPr txBox="1"/>
          <p:nvPr/>
        </p:nvSpPr>
        <p:spPr>
          <a:xfrm>
            <a:off x="5298600" y="2473455"/>
            <a:ext cx="12560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F2044"/>
                </a:solidFill>
                <a:latin typeface="Arial"/>
                <a:cs typeface="Arial"/>
              </a:rPr>
              <a:t>Install</a:t>
            </a:r>
            <a:r>
              <a:rPr sz="1800" b="1" spc="-35" dirty="0">
                <a:solidFill>
                  <a:srgbClr val="0F2044"/>
                </a:solidFill>
                <a:latin typeface="Arial"/>
                <a:cs typeface="Arial"/>
              </a:rPr>
              <a:t> </a:t>
            </a:r>
            <a:r>
              <a:rPr sz="1800" b="1" spc="-25" dirty="0">
                <a:solidFill>
                  <a:srgbClr val="0F2044"/>
                </a:solidFill>
                <a:latin typeface="Arial"/>
                <a:cs typeface="Arial"/>
              </a:rPr>
              <a:t>GCC</a:t>
            </a:r>
            <a:endParaRPr sz="1800">
              <a:latin typeface="Arial"/>
              <a:cs typeface="Arial"/>
            </a:endParaRPr>
          </a:p>
        </p:txBody>
      </p:sp>
      <p:sp>
        <p:nvSpPr>
          <p:cNvPr id="11" name="object 11"/>
          <p:cNvSpPr txBox="1"/>
          <p:nvPr/>
        </p:nvSpPr>
        <p:spPr>
          <a:xfrm>
            <a:off x="5298600" y="3052576"/>
            <a:ext cx="3172460" cy="57404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0F2044"/>
                </a:solidFill>
                <a:latin typeface="Arial MT"/>
                <a:cs typeface="Arial MT"/>
              </a:rPr>
              <a:t>Inside</a:t>
            </a:r>
            <a:r>
              <a:rPr sz="1800" spc="-35" dirty="0">
                <a:solidFill>
                  <a:srgbClr val="0F2044"/>
                </a:solidFill>
                <a:latin typeface="Arial MT"/>
                <a:cs typeface="Arial MT"/>
              </a:rPr>
              <a:t> </a:t>
            </a:r>
            <a:r>
              <a:rPr sz="1800" dirty="0">
                <a:solidFill>
                  <a:srgbClr val="0F2044"/>
                </a:solidFill>
                <a:latin typeface="Arial MT"/>
                <a:cs typeface="Arial MT"/>
              </a:rPr>
              <a:t>WSL,</a:t>
            </a:r>
            <a:r>
              <a:rPr sz="1800" spc="-25" dirty="0">
                <a:solidFill>
                  <a:srgbClr val="0F2044"/>
                </a:solidFill>
                <a:latin typeface="Arial MT"/>
                <a:cs typeface="Arial MT"/>
              </a:rPr>
              <a:t> </a:t>
            </a:r>
            <a:r>
              <a:rPr sz="1800" dirty="0">
                <a:solidFill>
                  <a:srgbClr val="0F2044"/>
                </a:solidFill>
                <a:latin typeface="Arial MT"/>
                <a:cs typeface="Arial MT"/>
              </a:rPr>
              <a:t>install</a:t>
            </a:r>
            <a:r>
              <a:rPr sz="1800" spc="-25" dirty="0">
                <a:solidFill>
                  <a:srgbClr val="0F2044"/>
                </a:solidFill>
                <a:latin typeface="Arial MT"/>
                <a:cs typeface="Arial MT"/>
              </a:rPr>
              <a:t> </a:t>
            </a:r>
            <a:r>
              <a:rPr sz="1800" dirty="0">
                <a:solidFill>
                  <a:srgbClr val="0F2044"/>
                </a:solidFill>
                <a:latin typeface="Arial MT"/>
                <a:cs typeface="Arial MT"/>
              </a:rPr>
              <a:t>the</a:t>
            </a:r>
            <a:r>
              <a:rPr sz="1800" spc="-25" dirty="0">
                <a:solidFill>
                  <a:srgbClr val="0F2044"/>
                </a:solidFill>
                <a:latin typeface="Arial MT"/>
                <a:cs typeface="Arial MT"/>
              </a:rPr>
              <a:t> GCC </a:t>
            </a:r>
            <a:r>
              <a:rPr sz="1800" dirty="0">
                <a:solidFill>
                  <a:srgbClr val="0F2044"/>
                </a:solidFill>
                <a:latin typeface="Arial MT"/>
                <a:cs typeface="Arial MT"/>
              </a:rPr>
              <a:t>compiler</a:t>
            </a:r>
            <a:r>
              <a:rPr sz="1800" spc="-20" dirty="0">
                <a:solidFill>
                  <a:srgbClr val="0F2044"/>
                </a:solidFill>
                <a:latin typeface="Arial MT"/>
                <a:cs typeface="Arial MT"/>
              </a:rPr>
              <a:t> </a:t>
            </a:r>
            <a:r>
              <a:rPr sz="1800" dirty="0">
                <a:solidFill>
                  <a:srgbClr val="0F2044"/>
                </a:solidFill>
                <a:latin typeface="Arial MT"/>
                <a:cs typeface="Arial MT"/>
              </a:rPr>
              <a:t>if</a:t>
            </a:r>
            <a:r>
              <a:rPr sz="1800" spc="-15" dirty="0">
                <a:solidFill>
                  <a:srgbClr val="0F2044"/>
                </a:solidFill>
                <a:latin typeface="Arial MT"/>
                <a:cs typeface="Arial MT"/>
              </a:rPr>
              <a:t> </a:t>
            </a:r>
            <a:r>
              <a:rPr sz="1800" dirty="0">
                <a:solidFill>
                  <a:srgbClr val="0F2044"/>
                </a:solidFill>
                <a:latin typeface="Arial MT"/>
                <a:cs typeface="Arial MT"/>
              </a:rPr>
              <a:t>you</a:t>
            </a:r>
            <a:r>
              <a:rPr sz="1800" spc="-15" dirty="0">
                <a:solidFill>
                  <a:srgbClr val="0F2044"/>
                </a:solidFill>
                <a:latin typeface="Arial MT"/>
                <a:cs typeface="Arial MT"/>
              </a:rPr>
              <a:t> </a:t>
            </a:r>
            <a:r>
              <a:rPr sz="1800" dirty="0">
                <a:solidFill>
                  <a:srgbClr val="0F2044"/>
                </a:solidFill>
                <a:latin typeface="Arial MT"/>
                <a:cs typeface="Arial MT"/>
              </a:rPr>
              <a:t>haven’t</a:t>
            </a:r>
            <a:r>
              <a:rPr sz="1800" spc="-15" dirty="0">
                <a:solidFill>
                  <a:srgbClr val="0F2044"/>
                </a:solidFill>
                <a:latin typeface="Arial MT"/>
                <a:cs typeface="Arial MT"/>
              </a:rPr>
              <a:t> </a:t>
            </a:r>
            <a:r>
              <a:rPr sz="1800" spc="-10" dirty="0">
                <a:solidFill>
                  <a:srgbClr val="0F2044"/>
                </a:solidFill>
                <a:latin typeface="Arial MT"/>
                <a:cs typeface="Arial MT"/>
              </a:rPr>
              <a:t>already:</a:t>
            </a:r>
            <a:endParaRPr sz="1800">
              <a:latin typeface="Arial MT"/>
              <a:cs typeface="Arial MT"/>
            </a:endParaRPr>
          </a:p>
        </p:txBody>
      </p:sp>
      <p:sp>
        <p:nvSpPr>
          <p:cNvPr id="12" name="object 12"/>
          <p:cNvSpPr txBox="1"/>
          <p:nvPr/>
        </p:nvSpPr>
        <p:spPr>
          <a:xfrm>
            <a:off x="5317675" y="3733174"/>
            <a:ext cx="3684270" cy="696595"/>
          </a:xfrm>
          <a:prstGeom prst="rect">
            <a:avLst/>
          </a:prstGeom>
          <a:ln w="19049">
            <a:solidFill>
              <a:srgbClr val="A00C30"/>
            </a:solidFill>
          </a:ln>
        </p:spPr>
        <p:txBody>
          <a:bodyPr vert="horz" wrap="square" lIns="0" tIns="95885" rIns="0" bIns="0" rtlCol="0">
            <a:spAutoFit/>
          </a:bodyPr>
          <a:lstStyle/>
          <a:p>
            <a:pPr marL="85725" marR="1637664">
              <a:lnSpc>
                <a:spcPct val="100000"/>
              </a:lnSpc>
              <a:spcBef>
                <a:spcPts val="755"/>
              </a:spcBef>
            </a:pPr>
            <a:r>
              <a:rPr sz="1600" dirty="0">
                <a:latin typeface="Arial MT"/>
                <a:cs typeface="Arial MT"/>
              </a:rPr>
              <a:t>sudo</a:t>
            </a:r>
            <a:r>
              <a:rPr sz="1600" spc="-30" dirty="0">
                <a:latin typeface="Arial MT"/>
                <a:cs typeface="Arial MT"/>
              </a:rPr>
              <a:t> </a:t>
            </a:r>
            <a:r>
              <a:rPr sz="1600" dirty="0">
                <a:latin typeface="Arial MT"/>
                <a:cs typeface="Arial MT"/>
              </a:rPr>
              <a:t>apt</a:t>
            </a:r>
            <a:r>
              <a:rPr sz="1600" spc="-30" dirty="0">
                <a:latin typeface="Arial MT"/>
                <a:cs typeface="Arial MT"/>
              </a:rPr>
              <a:t> </a:t>
            </a:r>
            <a:r>
              <a:rPr sz="1600" spc="-10" dirty="0">
                <a:latin typeface="Arial MT"/>
                <a:cs typeface="Arial MT"/>
              </a:rPr>
              <a:t>update</a:t>
            </a:r>
            <a:r>
              <a:rPr sz="1600" spc="500" dirty="0">
                <a:latin typeface="Arial MT"/>
                <a:cs typeface="Arial MT"/>
              </a:rPr>
              <a:t> </a:t>
            </a:r>
            <a:r>
              <a:rPr sz="1600" dirty="0">
                <a:latin typeface="Arial MT"/>
                <a:cs typeface="Arial MT"/>
              </a:rPr>
              <a:t>sudo</a:t>
            </a:r>
            <a:r>
              <a:rPr sz="1600" spc="-25" dirty="0">
                <a:latin typeface="Arial MT"/>
                <a:cs typeface="Arial MT"/>
              </a:rPr>
              <a:t> </a:t>
            </a:r>
            <a:r>
              <a:rPr sz="1600" dirty="0">
                <a:latin typeface="Arial MT"/>
                <a:cs typeface="Arial MT"/>
              </a:rPr>
              <a:t>apt</a:t>
            </a:r>
            <a:r>
              <a:rPr sz="1600" spc="-25" dirty="0">
                <a:latin typeface="Arial MT"/>
                <a:cs typeface="Arial MT"/>
              </a:rPr>
              <a:t> </a:t>
            </a:r>
            <a:r>
              <a:rPr sz="1600" dirty="0">
                <a:latin typeface="Arial MT"/>
                <a:cs typeface="Arial MT"/>
              </a:rPr>
              <a:t>install</a:t>
            </a:r>
            <a:r>
              <a:rPr sz="1600" spc="-20" dirty="0">
                <a:latin typeface="Arial MT"/>
                <a:cs typeface="Arial MT"/>
              </a:rPr>
              <a:t> </a:t>
            </a:r>
            <a:r>
              <a:rPr sz="1600" dirty="0">
                <a:latin typeface="Arial MT"/>
                <a:cs typeface="Arial MT"/>
              </a:rPr>
              <a:t>gcc</a:t>
            </a:r>
            <a:r>
              <a:rPr sz="1600" spc="-25" dirty="0">
                <a:latin typeface="Arial MT"/>
                <a:cs typeface="Arial MT"/>
              </a:rPr>
              <a:t> </a:t>
            </a:r>
            <a:r>
              <a:rPr sz="1600" spc="-10" dirty="0">
                <a:latin typeface="Arial MT"/>
                <a:cs typeface="Arial MT"/>
              </a:rPr>
              <a:t>-</a:t>
            </a:r>
            <a:r>
              <a:rPr sz="1600" spc="-50" dirty="0">
                <a:latin typeface="Arial MT"/>
                <a:cs typeface="Arial MT"/>
              </a:rPr>
              <a:t>y</a:t>
            </a:r>
            <a:endParaRPr sz="1600">
              <a:latin typeface="Arial MT"/>
              <a:cs typeface="Arial MT"/>
            </a:endParaRPr>
          </a:p>
        </p:txBody>
      </p:sp>
      <p:sp>
        <p:nvSpPr>
          <p:cNvPr id="13" name="object 13"/>
          <p:cNvSpPr txBox="1"/>
          <p:nvPr/>
        </p:nvSpPr>
        <p:spPr>
          <a:xfrm>
            <a:off x="5298600" y="4683255"/>
            <a:ext cx="30797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0F2044"/>
                </a:solidFill>
                <a:latin typeface="Arial MT"/>
                <a:cs typeface="Arial MT"/>
              </a:rPr>
              <a:t>Check</a:t>
            </a:r>
            <a:r>
              <a:rPr sz="1800" spc="-30" dirty="0">
                <a:solidFill>
                  <a:srgbClr val="0F2044"/>
                </a:solidFill>
                <a:latin typeface="Arial MT"/>
                <a:cs typeface="Arial MT"/>
              </a:rPr>
              <a:t> </a:t>
            </a:r>
            <a:r>
              <a:rPr sz="1800" dirty="0">
                <a:solidFill>
                  <a:srgbClr val="0F2044"/>
                </a:solidFill>
                <a:latin typeface="Arial MT"/>
                <a:cs typeface="Arial MT"/>
              </a:rPr>
              <a:t>if</a:t>
            </a:r>
            <a:r>
              <a:rPr sz="1800" spc="-25" dirty="0">
                <a:solidFill>
                  <a:srgbClr val="0F2044"/>
                </a:solidFill>
                <a:latin typeface="Arial MT"/>
                <a:cs typeface="Arial MT"/>
              </a:rPr>
              <a:t> </a:t>
            </a:r>
            <a:r>
              <a:rPr sz="1800" dirty="0">
                <a:solidFill>
                  <a:srgbClr val="0F2044"/>
                </a:solidFill>
                <a:latin typeface="Arial MT"/>
                <a:cs typeface="Arial MT"/>
              </a:rPr>
              <a:t>it’s</a:t>
            </a:r>
            <a:r>
              <a:rPr sz="1800" spc="-30" dirty="0">
                <a:solidFill>
                  <a:srgbClr val="0F2044"/>
                </a:solidFill>
                <a:latin typeface="Arial MT"/>
                <a:cs typeface="Arial MT"/>
              </a:rPr>
              <a:t> </a:t>
            </a:r>
            <a:r>
              <a:rPr sz="1800" dirty="0">
                <a:solidFill>
                  <a:srgbClr val="0F2044"/>
                </a:solidFill>
                <a:latin typeface="Arial MT"/>
                <a:cs typeface="Arial MT"/>
              </a:rPr>
              <a:t>installed</a:t>
            </a:r>
            <a:r>
              <a:rPr sz="1800" spc="-25" dirty="0">
                <a:solidFill>
                  <a:srgbClr val="0F2044"/>
                </a:solidFill>
                <a:latin typeface="Arial MT"/>
                <a:cs typeface="Arial MT"/>
              </a:rPr>
              <a:t> </a:t>
            </a:r>
            <a:r>
              <a:rPr sz="1800" spc="-10" dirty="0">
                <a:solidFill>
                  <a:srgbClr val="0F2044"/>
                </a:solidFill>
                <a:latin typeface="Arial MT"/>
                <a:cs typeface="Arial MT"/>
              </a:rPr>
              <a:t>correctly:</a:t>
            </a:r>
            <a:endParaRPr sz="1800">
              <a:latin typeface="Arial MT"/>
              <a:cs typeface="Arial MT"/>
            </a:endParaRPr>
          </a:p>
        </p:txBody>
      </p:sp>
      <p:sp>
        <p:nvSpPr>
          <p:cNvPr id="14" name="object 14"/>
          <p:cNvSpPr txBox="1"/>
          <p:nvPr/>
        </p:nvSpPr>
        <p:spPr>
          <a:xfrm>
            <a:off x="5317675" y="5104774"/>
            <a:ext cx="3684270" cy="359410"/>
          </a:xfrm>
          <a:prstGeom prst="rect">
            <a:avLst/>
          </a:prstGeom>
          <a:ln w="19049">
            <a:solidFill>
              <a:srgbClr val="A00C30"/>
            </a:solidFill>
          </a:ln>
        </p:spPr>
        <p:txBody>
          <a:bodyPr vert="horz" wrap="square" lIns="0" tIns="49530" rIns="0" bIns="0" rtlCol="0">
            <a:spAutoFit/>
          </a:bodyPr>
          <a:lstStyle/>
          <a:p>
            <a:pPr marL="85725">
              <a:lnSpc>
                <a:spcPct val="100000"/>
              </a:lnSpc>
              <a:spcBef>
                <a:spcPts val="390"/>
              </a:spcBef>
            </a:pPr>
            <a:r>
              <a:rPr sz="1600" dirty="0">
                <a:latin typeface="Arial MT"/>
                <a:cs typeface="Arial MT"/>
              </a:rPr>
              <a:t>gcc</a:t>
            </a:r>
            <a:r>
              <a:rPr sz="1600" spc="10" dirty="0">
                <a:latin typeface="Arial MT"/>
                <a:cs typeface="Arial MT"/>
              </a:rPr>
              <a:t> </a:t>
            </a:r>
            <a:r>
              <a:rPr sz="1600" spc="-20" dirty="0">
                <a:latin typeface="Arial MT"/>
                <a:cs typeface="Arial MT"/>
              </a:rPr>
              <a:t>--</a:t>
            </a:r>
            <a:r>
              <a:rPr sz="1600" spc="-10" dirty="0">
                <a:latin typeface="Arial MT"/>
                <a:cs typeface="Arial MT"/>
              </a:rPr>
              <a:t>version</a:t>
            </a:r>
            <a:endParaRPr sz="1600">
              <a:latin typeface="Arial MT"/>
              <a:cs typeface="Arial MT"/>
            </a:endParaRPr>
          </a:p>
        </p:txBody>
      </p:sp>
    </p:spTree>
  </p:cSld>
  <p:clrMapOvr>
    <a:masterClrMapping/>
  </p:clrMapOvr>
</p:sld>
</file>

<file path=ppt/theme/theme1.xml><?xml version="1.0" encoding="utf-8"?>
<a:theme xmlns:a="http://schemas.openxmlformats.org/drawingml/2006/main" name="UNCG Cover Slides">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CG-White-TopNavyBar">
  <a:themeElements>
    <a:clrScheme name="uncg-brand-2018_v1">
      <a:dk1>
        <a:srgbClr val="000000"/>
      </a:dk1>
      <a:lt1>
        <a:srgbClr val="FFFFFF"/>
      </a:lt1>
      <a:dk2>
        <a:srgbClr val="0F2044"/>
      </a:dk2>
      <a:lt2>
        <a:srgbClr val="BEC0C2"/>
      </a:lt2>
      <a:accent1>
        <a:srgbClr val="FFB71B"/>
      </a:accent1>
      <a:accent2>
        <a:srgbClr val="92D1B3"/>
      </a:accent2>
      <a:accent3>
        <a:srgbClr val="00698C"/>
      </a:accent3>
      <a:accent4>
        <a:srgbClr val="A00C30"/>
      </a:accent4>
      <a:accent5>
        <a:srgbClr val="A59C87"/>
      </a:accent5>
      <a:accent6>
        <a:srgbClr val="4FC2BF"/>
      </a:accent6>
      <a:hlink>
        <a:srgbClr val="00698C"/>
      </a:hlink>
      <a:folHlink>
        <a:srgbClr val="A6B0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a2761ec8-7198-4440-bea0-e9dd2af28b51}" enabled="1" method="Standard" siteId="{73e15cf5-5dbb-46af-a862-753916269d73}" contentBits="0" removed="0"/>
</clbl:labelList>
</file>

<file path=docProps/app.xml><?xml version="1.0" encoding="utf-8"?>
<Properties xmlns="http://schemas.openxmlformats.org/officeDocument/2006/extended-properties" xmlns:vt="http://schemas.openxmlformats.org/officeDocument/2006/docPropsVTypes">
  <TotalTime>265</TotalTime>
  <Words>4126</Words>
  <Application>Microsoft Office PowerPoint</Application>
  <PresentationFormat>Widescreen</PresentationFormat>
  <Paragraphs>340</Paragraphs>
  <Slides>27</Slides>
  <Notes>24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Arial MT</vt:lpstr>
      <vt:lpstr>Courier New</vt:lpstr>
      <vt:lpstr>Georgia</vt:lpstr>
      <vt:lpstr>UNCG Cover Slides</vt:lpstr>
      <vt:lpstr>UNCG-White-TopNavyBar</vt:lpstr>
      <vt:lpstr>CSC 362: Systems Programming</vt:lpstr>
      <vt:lpstr>C/C++ for Systems Programming</vt:lpstr>
      <vt:lpstr>C/C++ for Systems Programming (cont.)</vt:lpstr>
      <vt:lpstr>Setting up your programming environment (IDE)</vt:lpstr>
      <vt:lpstr>Setting up your programming environment (Extensions)</vt:lpstr>
      <vt:lpstr>Setting up your programming environment (OS)</vt:lpstr>
      <vt:lpstr>Setting up your programming environment (Compiler Installation)</vt:lpstr>
      <vt:lpstr>Setting up your programming environment (Compilers)</vt:lpstr>
      <vt:lpstr>Setting up your programming environment (WSL / GCC via terminal)</vt:lpstr>
      <vt:lpstr>Setting up your programming environment (WSL / GCC)</vt:lpstr>
      <vt:lpstr>Setting up your GitHub</vt:lpstr>
      <vt:lpstr>C++ Structure and Syntax</vt:lpstr>
      <vt:lpstr>“Hello World” program</vt:lpstr>
      <vt:lpstr>Information is Bits + Context</vt:lpstr>
      <vt:lpstr>Information is Bits + Context (continued 1)</vt:lpstr>
      <vt:lpstr>Information is Bits + Context (continued 2)</vt:lpstr>
      <vt:lpstr>The Compilation System</vt:lpstr>
      <vt:lpstr>Becoming a Power Programmer</vt:lpstr>
      <vt:lpstr>Becoming a Power Programmer (cont.1)</vt:lpstr>
      <vt:lpstr>Becoming a Power Programmer (cont.2)</vt:lpstr>
      <vt:lpstr>Operating System</vt:lpstr>
      <vt:lpstr>Hardware - CPU</vt:lpstr>
      <vt:lpstr>Hardware - RAM</vt:lpstr>
      <vt:lpstr>Hardware - I/O</vt:lpstr>
      <vt:lpstr>Cache Memory and Efficiency</vt:lpstr>
      <vt:lpstr>Memory Hierarchy</vt:lpstr>
      <vt:lpstr>Concurrent Processes and Threads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Richard Johnson</cp:lastModifiedBy>
  <cp:revision>97</cp:revision>
  <dcterms:modified xsi:type="dcterms:W3CDTF">2026-01-16T14:48:03Z</dcterms:modified>
</cp:coreProperties>
</file>